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662" r:id="rId1"/>
    <p:sldMasterId id="2147483664" r:id="rId2"/>
  </p:sldMasterIdLst>
  <p:notesMasterIdLst>
    <p:notesMasterId r:id="rId24"/>
  </p:notesMasterIdLst>
  <p:handoutMasterIdLst>
    <p:handoutMasterId r:id="rId25"/>
  </p:handoutMasterIdLst>
  <p:sldIdLst>
    <p:sldId id="351" r:id="rId3"/>
    <p:sldId id="354" r:id="rId4"/>
    <p:sldId id="392" r:id="rId5"/>
    <p:sldId id="355" r:id="rId6"/>
    <p:sldId id="397" r:id="rId7"/>
    <p:sldId id="379" r:id="rId8"/>
    <p:sldId id="400" r:id="rId9"/>
    <p:sldId id="385" r:id="rId10"/>
    <p:sldId id="394" r:id="rId11"/>
    <p:sldId id="401" r:id="rId12"/>
    <p:sldId id="370" r:id="rId13"/>
    <p:sldId id="402" r:id="rId14"/>
    <p:sldId id="386" r:id="rId15"/>
    <p:sldId id="387" r:id="rId16"/>
    <p:sldId id="388" r:id="rId17"/>
    <p:sldId id="389" r:id="rId18"/>
    <p:sldId id="403" r:id="rId19"/>
    <p:sldId id="404" r:id="rId20"/>
    <p:sldId id="405" r:id="rId21"/>
    <p:sldId id="407" r:id="rId22"/>
    <p:sldId id="406" r:id="rId23"/>
  </p:sldIdLst>
  <p:sldSz cx="9144000" cy="6858000" type="screen4x3"/>
  <p:notesSz cx="7010400" cy="9296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O IVAN MONROY RAMIREZ" initials="FIMR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8085"/>
    <a:srgbClr val="5DA5AF"/>
    <a:srgbClr val="64A8A8"/>
    <a:srgbClr val="1E7D82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55" autoAdjust="0"/>
    <p:restoredTop sz="94139" autoAdjust="0"/>
  </p:normalViewPr>
  <p:slideViewPr>
    <p:cSldViewPr>
      <p:cViewPr varScale="1">
        <p:scale>
          <a:sx n="78" d="100"/>
          <a:sy n="78" d="100"/>
        </p:scale>
        <p:origin x="72" y="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0EE5BF-DFFD-4501-BE44-AFF5063358D5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B668C7BD-A98E-4E37-ADB9-7BA5725C8299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1F8085"/>
          </a:solidFill>
        </a:ln>
      </dgm:spPr>
      <dgm:t>
        <a:bodyPr lIns="72000" tIns="72000" rIns="72000" bIns="72000"/>
        <a:lstStyle/>
        <a:p>
          <a:pPr algn="just"/>
          <a:endParaRPr lang="en-US" sz="14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endParaRPr lang="en-US" sz="1400" b="1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r>
            <a:rPr lang="es-ES" sz="1400" b="1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Objetivo General:</a:t>
          </a:r>
        </a:p>
        <a:p>
          <a:pPr algn="just"/>
          <a:endParaRPr lang="es-ES" sz="1400" b="0" i="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r>
            <a:rPr lang="es-ES" sz="1400" b="0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Incrementar el número de profesionales del Departamento del Cauca formados en maestrías investigativas y vinculados a ACTI .</a:t>
          </a:r>
        </a:p>
        <a:p>
          <a:pPr algn="just"/>
          <a:endParaRPr lang="es-ES" sz="1400" b="0" i="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r>
            <a:rPr lang="es-ES" sz="1400" b="1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Objetivos Específicos:</a:t>
          </a:r>
        </a:p>
        <a:p>
          <a:pPr algn="just"/>
          <a:endParaRPr lang="es-ES" sz="1400" b="0" i="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r>
            <a:rPr lang="es-ES" sz="1400" b="0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Otorgar apoyo financiero a profesionales para realizar estudios de maestrías investigativas a nivel nacional.</a:t>
          </a:r>
        </a:p>
        <a:p>
          <a:pPr algn="just"/>
          <a:r>
            <a:rPr lang="es-ES" sz="1400" b="0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Fortalecer las capacidades de </a:t>
          </a:r>
          <a:r>
            <a:rPr lang="es-ES" sz="1400" b="0" i="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CTeI</a:t>
          </a:r>
          <a:r>
            <a:rPr lang="es-ES" sz="1400" b="0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a través del desarrollo de artículos de investigación en los focos priorizados por el Departamento.</a:t>
          </a:r>
        </a:p>
        <a:p>
          <a:pPr algn="just"/>
          <a:endParaRPr lang="es-ES" sz="1400" b="1" i="1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endParaRPr lang="en-US" sz="1400" b="1" i="1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endParaRPr lang="en-US" sz="14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endParaRPr lang="es-CO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8A49949-8C82-4521-A05C-3704FD5E5FFE}" type="parTrans" cxnId="{89FC753C-AE6F-4A9C-9593-380D11B71C04}">
      <dgm:prSet/>
      <dgm:spPr/>
      <dgm:t>
        <a:bodyPr/>
        <a:lstStyle/>
        <a:p>
          <a:endParaRPr lang="es-CO"/>
        </a:p>
      </dgm:t>
    </dgm:pt>
    <dgm:pt modelId="{E90EEE14-24D6-4EB3-A01C-4E20EE2CD510}" type="sibTrans" cxnId="{89FC753C-AE6F-4A9C-9593-380D11B71C04}">
      <dgm:prSet/>
      <dgm:spPr/>
      <dgm:t>
        <a:bodyPr/>
        <a:lstStyle/>
        <a:p>
          <a:endParaRPr lang="es-CO"/>
        </a:p>
      </dgm:t>
    </dgm:pt>
    <dgm:pt modelId="{57B47244-3A1D-4797-9B18-4180D53B78CF}" type="pres">
      <dgm:prSet presAssocID="{260EE5BF-DFFD-4501-BE44-AFF5063358D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F43E4D3-F6E1-4EFF-B96D-85FBF18C7A7E}" type="pres">
      <dgm:prSet presAssocID="{B668C7BD-A98E-4E37-ADB9-7BA5725C8299}" presName="node" presStyleLbl="node1" presStyleIdx="0" presStyleCnt="1" custScaleX="159008" custScaleY="128284" custLinFactNeighborX="-2240" custLinFactNeighborY="11018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89FC753C-AE6F-4A9C-9593-380D11B71C04}" srcId="{260EE5BF-DFFD-4501-BE44-AFF5063358D5}" destId="{B668C7BD-A98E-4E37-ADB9-7BA5725C8299}" srcOrd="0" destOrd="0" parTransId="{48A49949-8C82-4521-A05C-3704FD5E5FFE}" sibTransId="{E90EEE14-24D6-4EB3-A01C-4E20EE2CD510}"/>
    <dgm:cxn modelId="{CB488E44-AC4A-4FC3-A468-9F62F91F4333}" type="presOf" srcId="{260EE5BF-DFFD-4501-BE44-AFF5063358D5}" destId="{57B47244-3A1D-4797-9B18-4180D53B78CF}" srcOrd="0" destOrd="0" presId="urn:microsoft.com/office/officeart/2005/8/layout/default#1"/>
    <dgm:cxn modelId="{F4C0C192-09CC-4A60-A4C0-E2B8DE2FD038}" type="presOf" srcId="{B668C7BD-A98E-4E37-ADB9-7BA5725C8299}" destId="{0F43E4D3-F6E1-4EFF-B96D-85FBF18C7A7E}" srcOrd="0" destOrd="0" presId="urn:microsoft.com/office/officeart/2005/8/layout/default#1"/>
    <dgm:cxn modelId="{E396E755-A2AC-4BE7-8998-7C03BF74F8BD}" type="presParOf" srcId="{57B47244-3A1D-4797-9B18-4180D53B78CF}" destId="{0F43E4D3-F6E1-4EFF-B96D-85FBF18C7A7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0EE5BF-DFFD-4501-BE44-AFF5063358D5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18E49B6E-6D91-456C-845C-5CB3FB7A1DAD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1F8085"/>
          </a:solidFill>
        </a:ln>
      </dgm:spPr>
      <dgm:t>
        <a:bodyPr lIns="72000" tIns="72000" rIns="72000" bIns="72000"/>
        <a:lstStyle/>
        <a:p>
          <a:pPr algn="ctr"/>
          <a:endParaRPr lang="en-US" sz="18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l"/>
          <a:endParaRPr lang="es-ES" sz="1800" b="0" i="0" u="sng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l"/>
          <a:r>
            <a:rPr lang="es-ES" sz="1600" b="0" i="0" dirty="0" smtClean="0">
              <a:latin typeface="Arial" panose="020B0604020202020204" pitchFamily="34" charset="0"/>
              <a:cs typeface="Arial" panose="020B0604020202020204" pitchFamily="34" charset="0"/>
            </a:rPr>
            <a:t>1.  Realizar una o varias </a:t>
          </a:r>
          <a:r>
            <a:rPr lang="es-ES" sz="1600" b="1" i="0" dirty="0" smtClean="0">
              <a:latin typeface="Arial" panose="020B0604020202020204" pitchFamily="34" charset="0"/>
              <a:cs typeface="Arial" panose="020B0604020202020204" pitchFamily="34" charset="0"/>
            </a:rPr>
            <a:t>convocatorias para identificar los candidatos  </a:t>
          </a:r>
          <a:r>
            <a:rPr lang="es-ES" sz="1600" b="0" i="0" dirty="0" smtClean="0">
              <a:latin typeface="Arial" panose="020B0604020202020204" pitchFamily="34" charset="0"/>
              <a:cs typeface="Arial" panose="020B0604020202020204" pitchFamily="34" charset="0"/>
            </a:rPr>
            <a:t>beneficiarios de los programas establecidos en el proyecto aprobado.</a:t>
          </a:r>
        </a:p>
        <a:p>
          <a:pPr algn="l"/>
          <a:endParaRPr lang="es-ES" sz="1600" b="0" i="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l"/>
          <a:r>
            <a:rPr lang="es-ES" sz="1600" b="0" i="0" dirty="0" smtClean="0">
              <a:latin typeface="Arial" panose="020B0604020202020204" pitchFamily="34" charset="0"/>
              <a:cs typeface="Arial" panose="020B0604020202020204" pitchFamily="34" charset="0"/>
            </a:rPr>
            <a:t>2. Publicar en la página web de COLCIENCIAS los términos y condiciones de la convocatoria.</a:t>
          </a:r>
        </a:p>
        <a:p>
          <a:pPr algn="l"/>
          <a:endParaRPr lang="es-CO" sz="1600" b="0" i="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l"/>
          <a:r>
            <a:rPr lang="es-ES" sz="1600" b="0" i="0" dirty="0" smtClean="0">
              <a:latin typeface="Arial" panose="020B0604020202020204" pitchFamily="34" charset="0"/>
              <a:cs typeface="Arial" panose="020B0604020202020204" pitchFamily="34" charset="0"/>
            </a:rPr>
            <a:t>3.  Habilitar el Sistema en Línea para la Formación de Recursos Humanos (Plataforma </a:t>
          </a:r>
          <a:r>
            <a:rPr lang="es-ES" sz="1600" b="0" i="0" dirty="0" err="1" smtClean="0">
              <a:latin typeface="Arial" panose="020B0604020202020204" pitchFamily="34" charset="0"/>
              <a:cs typeface="Arial" panose="020B0604020202020204" pitchFamily="34" charset="0"/>
            </a:rPr>
            <a:t>Scienti</a:t>
          </a:r>
          <a:r>
            <a:rPr lang="es-ES" sz="1600" b="0" i="0" dirty="0" smtClean="0">
              <a:latin typeface="Arial" panose="020B0604020202020204" pitchFamily="34" charset="0"/>
              <a:cs typeface="Arial" panose="020B0604020202020204" pitchFamily="34" charset="0"/>
            </a:rPr>
            <a:t>) de COLCIENCIAS para que los aspirantes realicen su aplicación en línea.</a:t>
          </a:r>
        </a:p>
        <a:p>
          <a:pPr algn="l"/>
          <a:endParaRPr lang="es-CO" sz="1600" b="0" i="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l"/>
          <a:r>
            <a:rPr lang="es-ES" sz="1600" b="0" i="0" dirty="0" smtClean="0">
              <a:latin typeface="Arial" panose="020B0604020202020204" pitchFamily="34" charset="0"/>
              <a:cs typeface="Arial" panose="020B0604020202020204" pitchFamily="34" charset="0"/>
            </a:rPr>
            <a:t>4.  Realizar la verificación de requisitos de los aspirantes.</a:t>
          </a:r>
        </a:p>
        <a:p>
          <a:pPr algn="l"/>
          <a:endParaRPr lang="es-CO" sz="1600" b="0" i="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l"/>
          <a:r>
            <a:rPr lang="es-ES" sz="1600" b="0" i="0" dirty="0" smtClean="0">
              <a:latin typeface="Arial" panose="020B0604020202020204" pitchFamily="34" charset="0"/>
              <a:cs typeface="Arial" panose="020B0604020202020204" pitchFamily="34" charset="0"/>
            </a:rPr>
            <a:t>5.  Realizar los </a:t>
          </a:r>
          <a:r>
            <a:rPr lang="es-ES" sz="1600" b="1" i="0" dirty="0" smtClean="0">
              <a:latin typeface="Arial" panose="020B0604020202020204" pitchFamily="34" charset="0"/>
              <a:cs typeface="Arial" panose="020B0604020202020204" pitchFamily="34" charset="0"/>
            </a:rPr>
            <a:t>procesos de evaluación y calificación </a:t>
          </a:r>
          <a:r>
            <a:rPr lang="es-ES" sz="1600" b="0" i="0" dirty="0" smtClean="0">
              <a:latin typeface="Arial" panose="020B0604020202020204" pitchFamily="34" charset="0"/>
              <a:cs typeface="Arial" panose="020B0604020202020204" pitchFamily="34" charset="0"/>
            </a:rPr>
            <a:t>de los aspirantes de acuerdo con la </a:t>
          </a:r>
          <a:r>
            <a:rPr lang="es-ES" sz="1600" b="1" i="0" u="sng" dirty="0" smtClean="0">
              <a:latin typeface="Arial" panose="020B0604020202020204" pitchFamily="34" charset="0"/>
              <a:cs typeface="Arial" panose="020B0604020202020204" pitchFamily="34" charset="0"/>
            </a:rPr>
            <a:t>normatividad interna</a:t>
          </a:r>
          <a:r>
            <a:rPr lang="es-ES" sz="1600" b="0" i="0" dirty="0" smtClean="0">
              <a:latin typeface="Arial" panose="020B0604020202020204" pitchFamily="34" charset="0"/>
              <a:cs typeface="Arial" panose="020B0604020202020204" pitchFamily="34" charset="0"/>
            </a:rPr>
            <a:t> de COLCIENCIAS.</a:t>
          </a:r>
        </a:p>
        <a:p>
          <a:pPr algn="l"/>
          <a:endParaRPr lang="es-ES" sz="1600" b="0" i="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l"/>
          <a:r>
            <a:rPr lang="en-US" sz="1600" b="0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6.  </a:t>
          </a:r>
          <a:r>
            <a:rPr lang="en-US" sz="1600" b="0" i="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Realizar</a:t>
          </a:r>
          <a:r>
            <a:rPr lang="en-US" sz="1600" b="0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los </a:t>
          </a:r>
          <a:r>
            <a:rPr lang="en-US" sz="1600" b="0" i="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procesos</a:t>
          </a:r>
          <a:r>
            <a:rPr lang="en-US" sz="1600" b="0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US" sz="1600" b="1" i="0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seguimiento</a:t>
          </a:r>
          <a:r>
            <a:rPr lang="en-US" sz="1600" b="1" i="0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600" b="1" i="0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académico</a:t>
          </a:r>
          <a:r>
            <a:rPr lang="en-US" sz="1600" b="1" i="0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600" b="1" i="0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financiero</a:t>
          </a:r>
          <a:r>
            <a:rPr lang="en-US" sz="1600" b="1" i="0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n-US" sz="1600" b="1" i="0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condonació</a:t>
          </a:r>
          <a:r>
            <a:rPr lang="en-US" sz="1600" b="0" i="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</a:t>
          </a:r>
          <a:r>
            <a:rPr lang="en-US" sz="1600" b="0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US" sz="1600" b="0" i="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los</a:t>
          </a:r>
          <a:r>
            <a:rPr lang="en-US" sz="1600" b="0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600" b="0" i="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beneficiriarios</a:t>
          </a:r>
          <a:r>
            <a:rPr lang="en-US" sz="1600" b="0" i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  <a:p>
          <a:pPr algn="l"/>
          <a:endParaRPr lang="en-US" sz="1800" b="0" i="0" dirty="0" smtClean="0"/>
        </a:p>
        <a:p>
          <a:pPr algn="ctr"/>
          <a:endParaRPr lang="es-CO" sz="1800" dirty="0"/>
        </a:p>
      </dgm:t>
    </dgm:pt>
    <dgm:pt modelId="{776DF462-6C64-4DBB-8831-14FCAAA680B7}" type="parTrans" cxnId="{8F74128B-E241-45A8-A3BF-0D781C06BC29}">
      <dgm:prSet/>
      <dgm:spPr/>
      <dgm:t>
        <a:bodyPr/>
        <a:lstStyle/>
        <a:p>
          <a:endParaRPr lang="es-CO"/>
        </a:p>
      </dgm:t>
    </dgm:pt>
    <dgm:pt modelId="{0067AA2B-12B4-40B9-95B5-810FDB187B55}" type="sibTrans" cxnId="{8F74128B-E241-45A8-A3BF-0D781C06BC29}">
      <dgm:prSet/>
      <dgm:spPr/>
      <dgm:t>
        <a:bodyPr/>
        <a:lstStyle/>
        <a:p>
          <a:endParaRPr lang="es-CO"/>
        </a:p>
      </dgm:t>
    </dgm:pt>
    <dgm:pt modelId="{57B47244-3A1D-4797-9B18-4180D53B78CF}" type="pres">
      <dgm:prSet presAssocID="{260EE5BF-DFFD-4501-BE44-AFF5063358D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45333E5-EE12-42C8-BC02-A6A9E1327F5C}" type="pres">
      <dgm:prSet presAssocID="{18E49B6E-6D91-456C-845C-5CB3FB7A1DAD}" presName="node" presStyleLbl="node1" presStyleIdx="0" presStyleCnt="1" custScaleX="159008" custScaleY="137137" custLinFactNeighborX="-123" custLinFactNeighborY="-564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A7D8DB2E-D0ED-4915-864F-273D5FD6D331}" type="presOf" srcId="{18E49B6E-6D91-456C-845C-5CB3FB7A1DAD}" destId="{045333E5-EE12-42C8-BC02-A6A9E1327F5C}" srcOrd="0" destOrd="0" presId="urn:microsoft.com/office/officeart/2005/8/layout/default#1"/>
    <dgm:cxn modelId="{8F74128B-E241-45A8-A3BF-0D781C06BC29}" srcId="{260EE5BF-DFFD-4501-BE44-AFF5063358D5}" destId="{18E49B6E-6D91-456C-845C-5CB3FB7A1DAD}" srcOrd="0" destOrd="0" parTransId="{776DF462-6C64-4DBB-8831-14FCAAA680B7}" sibTransId="{0067AA2B-12B4-40B9-95B5-810FDB187B55}"/>
    <dgm:cxn modelId="{5589D61D-84CD-4332-9BB1-5F8AADF0EF35}" type="presOf" srcId="{260EE5BF-DFFD-4501-BE44-AFF5063358D5}" destId="{57B47244-3A1D-4797-9B18-4180D53B78CF}" srcOrd="0" destOrd="0" presId="urn:microsoft.com/office/officeart/2005/8/layout/default#1"/>
    <dgm:cxn modelId="{6F48B3BA-C5DA-4F1C-A8AA-DFCA504916B8}" type="presParOf" srcId="{57B47244-3A1D-4797-9B18-4180D53B78CF}" destId="{045333E5-EE12-42C8-BC02-A6A9E1327F5C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D8FABB-3410-48F0-871E-E43C54D83EF7}" type="doc">
      <dgm:prSet loTypeId="urn:microsoft.com/office/officeart/2005/8/layout/hierarchy3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54C47AD8-7850-4EF9-9531-346387FB1DE4}">
      <dgm:prSet custT="1"/>
      <dgm:spPr>
        <a:solidFill>
          <a:srgbClr val="1F8085"/>
        </a:solidFill>
        <a:ln>
          <a:solidFill>
            <a:srgbClr val="1F8085"/>
          </a:solidFill>
        </a:ln>
      </dgm:spPr>
      <dgm:t>
        <a:bodyPr/>
        <a:lstStyle/>
        <a:p>
          <a:r>
            <a:rPr lang="es-CO" sz="1800" b="1" dirty="0" smtClean="0">
              <a:latin typeface="Arial" panose="020B0604020202020204" pitchFamily="34" charset="0"/>
              <a:cs typeface="Arial" panose="020B0604020202020204" pitchFamily="34" charset="0"/>
            </a:rPr>
            <a:t>CAUCA</a:t>
          </a:r>
          <a:endParaRPr lang="es-CO" sz="1800" b="1" dirty="0" smtClean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E175F0-60CF-4BCB-AAEF-1E289B1E8767}" type="parTrans" cxnId="{C34B9F4A-7441-4E08-8947-C1EF19AF6B14}">
      <dgm:prSet/>
      <dgm:spPr/>
      <dgm:t>
        <a:bodyPr/>
        <a:lstStyle/>
        <a:p>
          <a:endParaRPr lang="es-CO" sz="1000"/>
        </a:p>
      </dgm:t>
    </dgm:pt>
    <dgm:pt modelId="{AC94BE34-5EDD-4601-8F54-2307FD071DE8}" type="sibTrans" cxnId="{C34B9F4A-7441-4E08-8947-C1EF19AF6B14}">
      <dgm:prSet/>
      <dgm:spPr/>
      <dgm:t>
        <a:bodyPr/>
        <a:lstStyle/>
        <a:p>
          <a:endParaRPr lang="es-CO" sz="1000"/>
        </a:p>
      </dgm:t>
    </dgm:pt>
    <dgm:pt modelId="{AB15DC2A-5890-4659-A035-617D7299A93F}" type="pres">
      <dgm:prSet presAssocID="{01D8FABB-3410-48F0-871E-E43C54D83EF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81E8E6AE-C06B-4377-AB7B-F55E929B7A7F}" type="pres">
      <dgm:prSet presAssocID="{54C47AD8-7850-4EF9-9531-346387FB1DE4}" presName="root" presStyleCnt="0"/>
      <dgm:spPr/>
      <dgm:t>
        <a:bodyPr/>
        <a:lstStyle/>
        <a:p>
          <a:endParaRPr lang="es-ES"/>
        </a:p>
      </dgm:t>
    </dgm:pt>
    <dgm:pt modelId="{435FB263-77C3-4E1B-87B4-371771BC9A52}" type="pres">
      <dgm:prSet presAssocID="{54C47AD8-7850-4EF9-9531-346387FB1DE4}" presName="rootComposite" presStyleCnt="0"/>
      <dgm:spPr/>
      <dgm:t>
        <a:bodyPr/>
        <a:lstStyle/>
        <a:p>
          <a:endParaRPr lang="es-ES"/>
        </a:p>
      </dgm:t>
    </dgm:pt>
    <dgm:pt modelId="{F0FCDE79-0D33-4660-BDE8-DAA5BCC98784}" type="pres">
      <dgm:prSet presAssocID="{54C47AD8-7850-4EF9-9531-346387FB1DE4}" presName="rootText" presStyleLbl="node1" presStyleIdx="0" presStyleCnt="1" custFlipVert="0" custScaleX="24072" custScaleY="21911" custLinFactNeighborX="-35270" custLinFactNeighborY="2518"/>
      <dgm:spPr/>
      <dgm:t>
        <a:bodyPr/>
        <a:lstStyle/>
        <a:p>
          <a:endParaRPr lang="es-CO"/>
        </a:p>
      </dgm:t>
    </dgm:pt>
    <dgm:pt modelId="{152482A8-86DA-4698-B63B-97C0B9CCC98B}" type="pres">
      <dgm:prSet presAssocID="{54C47AD8-7850-4EF9-9531-346387FB1DE4}" presName="rootConnector" presStyleLbl="node1" presStyleIdx="0" presStyleCnt="1"/>
      <dgm:spPr/>
      <dgm:t>
        <a:bodyPr/>
        <a:lstStyle/>
        <a:p>
          <a:endParaRPr lang="es-CO"/>
        </a:p>
      </dgm:t>
    </dgm:pt>
    <dgm:pt modelId="{5D0D014A-7B0E-4050-BAC2-9223B9D154EA}" type="pres">
      <dgm:prSet presAssocID="{54C47AD8-7850-4EF9-9531-346387FB1DE4}" presName="childShape" presStyleCnt="0"/>
      <dgm:spPr/>
      <dgm:t>
        <a:bodyPr/>
        <a:lstStyle/>
        <a:p>
          <a:endParaRPr lang="es-ES"/>
        </a:p>
      </dgm:t>
    </dgm:pt>
  </dgm:ptLst>
  <dgm:cxnLst>
    <dgm:cxn modelId="{D9024B91-F3E0-4D60-A795-006B03117A2D}" type="presOf" srcId="{01D8FABB-3410-48F0-871E-E43C54D83EF7}" destId="{AB15DC2A-5890-4659-A035-617D7299A93F}" srcOrd="0" destOrd="0" presId="urn:microsoft.com/office/officeart/2005/8/layout/hierarchy3"/>
    <dgm:cxn modelId="{0124D239-A2AE-431E-9834-A275DA6371AB}" type="presOf" srcId="{54C47AD8-7850-4EF9-9531-346387FB1DE4}" destId="{152482A8-86DA-4698-B63B-97C0B9CCC98B}" srcOrd="1" destOrd="0" presId="urn:microsoft.com/office/officeart/2005/8/layout/hierarchy3"/>
    <dgm:cxn modelId="{C34B9F4A-7441-4E08-8947-C1EF19AF6B14}" srcId="{01D8FABB-3410-48F0-871E-E43C54D83EF7}" destId="{54C47AD8-7850-4EF9-9531-346387FB1DE4}" srcOrd="0" destOrd="0" parTransId="{56E175F0-60CF-4BCB-AAEF-1E289B1E8767}" sibTransId="{AC94BE34-5EDD-4601-8F54-2307FD071DE8}"/>
    <dgm:cxn modelId="{DC69776C-6FD2-4921-B16F-EAAAD3223A87}" type="presOf" srcId="{54C47AD8-7850-4EF9-9531-346387FB1DE4}" destId="{F0FCDE79-0D33-4660-BDE8-DAA5BCC98784}" srcOrd="0" destOrd="0" presId="urn:microsoft.com/office/officeart/2005/8/layout/hierarchy3"/>
    <dgm:cxn modelId="{680D9979-8106-48C6-9F80-9DEA6AA1C5A3}" type="presParOf" srcId="{AB15DC2A-5890-4659-A035-617D7299A93F}" destId="{81E8E6AE-C06B-4377-AB7B-F55E929B7A7F}" srcOrd="0" destOrd="0" presId="urn:microsoft.com/office/officeart/2005/8/layout/hierarchy3"/>
    <dgm:cxn modelId="{7AD05DCE-29C8-462B-8288-200B9144E366}" type="presParOf" srcId="{81E8E6AE-C06B-4377-AB7B-F55E929B7A7F}" destId="{435FB263-77C3-4E1B-87B4-371771BC9A52}" srcOrd="0" destOrd="0" presId="urn:microsoft.com/office/officeart/2005/8/layout/hierarchy3"/>
    <dgm:cxn modelId="{CB8E16A6-A4DF-4F26-8FF3-5D992C9232BB}" type="presParOf" srcId="{435FB263-77C3-4E1B-87B4-371771BC9A52}" destId="{F0FCDE79-0D33-4660-BDE8-DAA5BCC98784}" srcOrd="0" destOrd="0" presId="urn:microsoft.com/office/officeart/2005/8/layout/hierarchy3"/>
    <dgm:cxn modelId="{7651590C-8608-4C7F-9203-C4E6EE937016}" type="presParOf" srcId="{435FB263-77C3-4E1B-87B4-371771BC9A52}" destId="{152482A8-86DA-4698-B63B-97C0B9CCC98B}" srcOrd="1" destOrd="0" presId="urn:microsoft.com/office/officeart/2005/8/layout/hierarchy3"/>
    <dgm:cxn modelId="{B9271738-8097-4D75-BDD8-E6AC5E161155}" type="presParOf" srcId="{81E8E6AE-C06B-4377-AB7B-F55E929B7A7F}" destId="{5D0D014A-7B0E-4050-BAC2-9223B9D154EA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C072C03-9E55-4EF0-BE94-AE303A2F8AC0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C4986170-A208-4DB9-A8E2-E8722464AE3B}">
      <dgm:prSet phldrT="[Texto]" custT="1"/>
      <dgm:spPr>
        <a:solidFill>
          <a:srgbClr val="1F8085"/>
        </a:solidFill>
      </dgm:spPr>
      <dgm:t>
        <a:bodyPr/>
        <a:lstStyle/>
        <a:p>
          <a:r>
            <a:rPr lang="es-MX" sz="2000" b="1" dirty="0" smtClean="0">
              <a:latin typeface="Arial" panose="020B0604020202020204" pitchFamily="34" charset="0"/>
              <a:cs typeface="Arial" panose="020B0604020202020204" pitchFamily="34" charset="0"/>
            </a:rPr>
            <a:t>CAUCA</a:t>
          </a:r>
          <a:endParaRPr lang="es-MX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5A23AA-F53F-4A81-ADF3-DAB22218E06D}" type="parTrans" cxnId="{34581F6C-6B73-4D32-8AC7-2E3BA40A2523}">
      <dgm:prSet/>
      <dgm:spPr/>
      <dgm:t>
        <a:bodyPr/>
        <a:lstStyle/>
        <a:p>
          <a:endParaRPr lang="es-MX"/>
        </a:p>
      </dgm:t>
    </dgm:pt>
    <dgm:pt modelId="{4B38F78B-DD38-4DA3-8445-AF92FBBD8D69}" type="sibTrans" cxnId="{34581F6C-6B73-4D32-8AC7-2E3BA40A2523}">
      <dgm:prSet/>
      <dgm:spPr/>
      <dgm:t>
        <a:bodyPr/>
        <a:lstStyle/>
        <a:p>
          <a:endParaRPr lang="es-MX"/>
        </a:p>
      </dgm:t>
    </dgm:pt>
    <dgm:pt modelId="{B125F5FB-72C5-4963-AC5C-BF86579AEFEB}">
      <dgm:prSet phldrT="[Texto]" custT="1"/>
      <dgm:spPr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 algn="just"/>
          <a:r>
            <a:rPr lang="es-CO" sz="1400" dirty="0" smtClean="0">
              <a:latin typeface="Arial" panose="020B0604020202020204" pitchFamily="34" charset="0"/>
              <a:cs typeface="Arial" panose="020B0604020202020204" pitchFamily="34" charset="0"/>
            </a:rPr>
            <a:t>Profesionales colombianos que </a:t>
          </a:r>
          <a:r>
            <a:rPr lang="es-CO" sz="14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hayan</a:t>
          </a:r>
          <a:r>
            <a:rPr lang="es-CO" sz="1400" b="1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s-CO" sz="1400" b="1" u="sng" dirty="0" smtClean="0">
              <a:latin typeface="Arial" panose="020B0604020202020204" pitchFamily="34" charset="0"/>
              <a:cs typeface="Arial" panose="020B0604020202020204" pitchFamily="34" charset="0"/>
            </a:rPr>
            <a:t>nacido o que hayan </a:t>
          </a:r>
          <a:r>
            <a:rPr lang="es-CO" sz="1400" b="1" u="sng" dirty="0" smtClean="0">
              <a:latin typeface="Arial" panose="020B0604020202020204" pitchFamily="34" charset="0"/>
              <a:cs typeface="Arial" panose="020B0604020202020204" pitchFamily="34" charset="0"/>
            </a:rPr>
            <a:t>residido por un periodo no inferior a 5 años  </a:t>
          </a:r>
          <a:r>
            <a:rPr lang="es-CO" sz="1400" dirty="0" smtClean="0">
              <a:latin typeface="Arial" panose="020B0604020202020204" pitchFamily="34" charset="0"/>
              <a:cs typeface="Arial" panose="020B0604020202020204" pitchFamily="34" charset="0"/>
            </a:rPr>
            <a:t>en el Departamento del </a:t>
          </a:r>
          <a:r>
            <a:rPr lang="es-CO" sz="1400" dirty="0" smtClean="0">
              <a:latin typeface="Arial" panose="020B0604020202020204" pitchFamily="34" charset="0"/>
              <a:cs typeface="Arial" panose="020B0604020202020204" pitchFamily="34" charset="0"/>
            </a:rPr>
            <a:t>Cauca y tengan admisión a un programa de maestría investigativa en una universidad acreditada.</a:t>
          </a:r>
          <a:endParaRPr lang="es-MX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DC83901-42E7-45E7-90F4-0357287505DB}" type="parTrans" cxnId="{E803953E-790B-434D-88F1-4E8ABE32F85B}">
      <dgm:prSet/>
      <dgm:spPr/>
      <dgm:t>
        <a:bodyPr/>
        <a:lstStyle/>
        <a:p>
          <a:endParaRPr lang="es-MX"/>
        </a:p>
      </dgm:t>
    </dgm:pt>
    <dgm:pt modelId="{E7A5E21A-3BB8-4125-9F77-EE32C7FE53B5}" type="sibTrans" cxnId="{E803953E-790B-434D-88F1-4E8ABE32F85B}">
      <dgm:prSet/>
      <dgm:spPr/>
      <dgm:t>
        <a:bodyPr/>
        <a:lstStyle/>
        <a:p>
          <a:endParaRPr lang="es-MX"/>
        </a:p>
      </dgm:t>
    </dgm:pt>
    <dgm:pt modelId="{2D45DBA6-1266-4A78-A5F1-609A94A6C590}" type="pres">
      <dgm:prSet presAssocID="{CC072C03-9E55-4EF0-BE94-AE303A2F8A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230C8522-0FD6-494D-888F-60B76242E1AE}" type="pres">
      <dgm:prSet presAssocID="{C4986170-A208-4DB9-A8E2-E8722464AE3B}" presName="linNode" presStyleCnt="0"/>
      <dgm:spPr/>
      <dgm:t>
        <a:bodyPr/>
        <a:lstStyle/>
        <a:p>
          <a:endParaRPr lang="es-ES"/>
        </a:p>
      </dgm:t>
    </dgm:pt>
    <dgm:pt modelId="{17B75B41-C975-401B-A1B2-483EF43A0BBA}" type="pres">
      <dgm:prSet presAssocID="{C4986170-A208-4DB9-A8E2-E8722464AE3B}" presName="parentText" presStyleLbl="node1" presStyleIdx="0" presStyleCnt="1" custScaleX="7755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24904CB-FD2C-4DDA-9F56-323E1E626F3D}" type="pres">
      <dgm:prSet presAssocID="{C4986170-A208-4DB9-A8E2-E8722464AE3B}" presName="descendantText" presStyleLbl="alignAccFollowNode1" presStyleIdx="0" presStyleCnt="1" custScaleX="112737" custLinFactNeighborY="-118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E803953E-790B-434D-88F1-4E8ABE32F85B}" srcId="{C4986170-A208-4DB9-A8E2-E8722464AE3B}" destId="{B125F5FB-72C5-4963-AC5C-BF86579AEFEB}" srcOrd="0" destOrd="0" parTransId="{8DC83901-42E7-45E7-90F4-0357287505DB}" sibTransId="{E7A5E21A-3BB8-4125-9F77-EE32C7FE53B5}"/>
    <dgm:cxn modelId="{FA052236-E53D-4112-93B2-ABFBF808AE8E}" type="presOf" srcId="{C4986170-A208-4DB9-A8E2-E8722464AE3B}" destId="{17B75B41-C975-401B-A1B2-483EF43A0BBA}" srcOrd="0" destOrd="0" presId="urn:microsoft.com/office/officeart/2005/8/layout/vList5"/>
    <dgm:cxn modelId="{1A8C66A5-9C6F-42CE-9089-CA2AF402BEBF}" type="presOf" srcId="{CC072C03-9E55-4EF0-BE94-AE303A2F8AC0}" destId="{2D45DBA6-1266-4A78-A5F1-609A94A6C590}" srcOrd="0" destOrd="0" presId="urn:microsoft.com/office/officeart/2005/8/layout/vList5"/>
    <dgm:cxn modelId="{96B9F2D3-584B-495A-81B8-9B34EC0B9FC9}" type="presOf" srcId="{B125F5FB-72C5-4963-AC5C-BF86579AEFEB}" destId="{E24904CB-FD2C-4DDA-9F56-323E1E626F3D}" srcOrd="0" destOrd="0" presId="urn:microsoft.com/office/officeart/2005/8/layout/vList5"/>
    <dgm:cxn modelId="{34581F6C-6B73-4D32-8AC7-2E3BA40A2523}" srcId="{CC072C03-9E55-4EF0-BE94-AE303A2F8AC0}" destId="{C4986170-A208-4DB9-A8E2-E8722464AE3B}" srcOrd="0" destOrd="0" parTransId="{145A23AA-F53F-4A81-ADF3-DAB22218E06D}" sibTransId="{4B38F78B-DD38-4DA3-8445-AF92FBBD8D69}"/>
    <dgm:cxn modelId="{96860FF1-39D1-4EA1-BABB-6EC5B588B853}" type="presParOf" srcId="{2D45DBA6-1266-4A78-A5F1-609A94A6C590}" destId="{230C8522-0FD6-494D-888F-60B76242E1AE}" srcOrd="0" destOrd="0" presId="urn:microsoft.com/office/officeart/2005/8/layout/vList5"/>
    <dgm:cxn modelId="{BA4FA225-B909-4947-86FF-ED1F94A6EC30}" type="presParOf" srcId="{230C8522-0FD6-494D-888F-60B76242E1AE}" destId="{17B75B41-C975-401B-A1B2-483EF43A0BBA}" srcOrd="0" destOrd="0" presId="urn:microsoft.com/office/officeart/2005/8/layout/vList5"/>
    <dgm:cxn modelId="{9EB3BC20-F8DE-40D3-8690-F2FC4BB9E3CC}" type="presParOf" srcId="{230C8522-0FD6-494D-888F-60B76242E1AE}" destId="{E24904CB-FD2C-4DDA-9F56-323E1E626F3D}" srcOrd="1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CA3569-27BC-494D-A647-26F5C9166C6F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7F1DBBA8-B28E-494F-9556-77CEDF37D742}">
      <dgm:prSet phldrT="[Texto]" custT="1"/>
      <dgm:spPr>
        <a:solidFill>
          <a:srgbClr val="1F8085"/>
        </a:solidFill>
      </dgm:spPr>
      <dgm:t>
        <a:bodyPr/>
        <a:lstStyle/>
        <a:p>
          <a:r>
            <a:rPr lang="es-MX" sz="1600" b="1" dirty="0" smtClean="0">
              <a:latin typeface="Arial" panose="020B0604020202020204" pitchFamily="34" charset="0"/>
              <a:cs typeface="Arial" panose="020B0604020202020204" pitchFamily="34" charset="0"/>
            </a:rPr>
            <a:t>Departamento del </a:t>
          </a:r>
          <a:r>
            <a:rPr lang="es-MX" sz="1600" b="1" dirty="0" smtClean="0">
              <a:latin typeface="Arial" panose="020B0604020202020204" pitchFamily="34" charset="0"/>
              <a:cs typeface="Arial" panose="020B0604020202020204" pitchFamily="34" charset="0"/>
            </a:rPr>
            <a:t>Cauca</a:t>
          </a:r>
          <a:endParaRPr lang="es-MX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9673624-4E1F-4925-8DAF-D9662A049D05}" type="parTrans" cxnId="{85875E6C-EA76-4E39-B521-77EF3C6B4C4D}">
      <dgm:prSet/>
      <dgm:spPr/>
      <dgm:t>
        <a:bodyPr/>
        <a:lstStyle/>
        <a:p>
          <a:endParaRPr lang="es-MX" b="1"/>
        </a:p>
      </dgm:t>
    </dgm:pt>
    <dgm:pt modelId="{8450FE2A-A2EA-4E17-81B4-21B04807F6DA}" type="sibTrans" cxnId="{85875E6C-EA76-4E39-B521-77EF3C6B4C4D}">
      <dgm:prSet/>
      <dgm:spPr/>
      <dgm:t>
        <a:bodyPr/>
        <a:lstStyle/>
        <a:p>
          <a:endParaRPr lang="es-MX" b="1"/>
        </a:p>
      </dgm:t>
    </dgm:pt>
    <dgm:pt modelId="{8FED1A4A-5658-4829-AF9C-F86F717F5845}">
      <dgm:prSet phldrT="[Texto]" custT="1"/>
      <dgm:spPr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s-CO" sz="1400" dirty="0" smtClean="0"/>
            <a:t>Industria</a:t>
          </a:r>
          <a:endParaRPr lang="es-MX" sz="1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3A7EF1-DEDE-47B6-BDEB-751D95283C9F}" type="parTrans" cxnId="{CB1B4ED6-48DF-49A7-88AF-CF4BD1E99325}">
      <dgm:prSet/>
      <dgm:spPr/>
      <dgm:t>
        <a:bodyPr/>
        <a:lstStyle/>
        <a:p>
          <a:endParaRPr lang="es-MX" b="1"/>
        </a:p>
      </dgm:t>
    </dgm:pt>
    <dgm:pt modelId="{622E43E7-E032-4420-923C-F18BFF85988A}" type="sibTrans" cxnId="{CB1B4ED6-48DF-49A7-88AF-CF4BD1E99325}">
      <dgm:prSet/>
      <dgm:spPr/>
      <dgm:t>
        <a:bodyPr/>
        <a:lstStyle/>
        <a:p>
          <a:endParaRPr lang="es-MX" b="1"/>
        </a:p>
      </dgm:t>
    </dgm:pt>
    <dgm:pt modelId="{00992EA9-18E1-4B3E-82A0-78406EB08726}">
      <dgm:prSet phldrT="[Texto]" custT="1"/>
      <dgm:spPr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s-MX" sz="1400" b="0" dirty="0" smtClean="0">
              <a:latin typeface="Arial" panose="020B0604020202020204" pitchFamily="34" charset="0"/>
              <a:cs typeface="Arial" panose="020B0604020202020204" pitchFamily="34" charset="0"/>
            </a:rPr>
            <a:t>Biotecnología</a:t>
          </a:r>
          <a:endParaRPr lang="es-MX" sz="1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30858A-E889-4966-8AB9-9A3C14DDF507}" type="parTrans" cxnId="{9398AB3E-9479-46DD-A5BB-014F83B3D8F5}">
      <dgm:prSet/>
      <dgm:spPr/>
      <dgm:t>
        <a:bodyPr/>
        <a:lstStyle/>
        <a:p>
          <a:endParaRPr lang="es-CO"/>
        </a:p>
      </dgm:t>
    </dgm:pt>
    <dgm:pt modelId="{5EBE760B-A25A-4109-98F1-6A6BF1061EA2}" type="sibTrans" cxnId="{9398AB3E-9479-46DD-A5BB-014F83B3D8F5}">
      <dgm:prSet/>
      <dgm:spPr/>
      <dgm:t>
        <a:bodyPr/>
        <a:lstStyle/>
        <a:p>
          <a:endParaRPr lang="es-CO"/>
        </a:p>
      </dgm:t>
    </dgm:pt>
    <dgm:pt modelId="{8C1B3B23-A62A-439F-8AA3-A5005DD095BF}">
      <dgm:prSet phldrT="[Texto]" custT="1"/>
      <dgm:spPr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s-MX" sz="1400" b="0" dirty="0" smtClean="0">
              <a:latin typeface="Arial" panose="020B0604020202020204" pitchFamily="34" charset="0"/>
              <a:cs typeface="Arial" panose="020B0604020202020204" pitchFamily="34" charset="0"/>
            </a:rPr>
            <a:t>TIC</a:t>
          </a:r>
          <a:endParaRPr lang="es-MX" sz="1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781D43-A3CB-4441-8EC3-65AC7DCF50D2}" type="parTrans" cxnId="{C8015E92-552A-4C5A-B49E-DC018D5BE822}">
      <dgm:prSet/>
      <dgm:spPr/>
      <dgm:t>
        <a:bodyPr/>
        <a:lstStyle/>
        <a:p>
          <a:endParaRPr lang="es-CO"/>
        </a:p>
      </dgm:t>
    </dgm:pt>
    <dgm:pt modelId="{74715B2B-82FD-4DD9-8DDC-E4FC66CFD04B}" type="sibTrans" cxnId="{C8015E92-552A-4C5A-B49E-DC018D5BE822}">
      <dgm:prSet/>
      <dgm:spPr/>
      <dgm:t>
        <a:bodyPr/>
        <a:lstStyle/>
        <a:p>
          <a:endParaRPr lang="es-CO"/>
        </a:p>
      </dgm:t>
    </dgm:pt>
    <dgm:pt modelId="{5179FE08-AF17-4073-8AF3-B928D43011A4}">
      <dgm:prSet phldrT="[Texto]" custT="1"/>
      <dgm:spPr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s-MX" sz="1400" b="0" dirty="0" smtClean="0">
              <a:latin typeface="Arial" panose="020B0604020202020204" pitchFamily="34" charset="0"/>
              <a:cs typeface="Arial" panose="020B0604020202020204" pitchFamily="34" charset="0"/>
            </a:rPr>
            <a:t>Salud</a:t>
          </a:r>
          <a:endParaRPr lang="es-MX" sz="1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C89015A-5F38-4A7E-A8E0-31C61C6C274E}" type="parTrans" cxnId="{B6D02EBA-0449-4F64-8113-95CCCE720BB6}">
      <dgm:prSet/>
      <dgm:spPr/>
      <dgm:t>
        <a:bodyPr/>
        <a:lstStyle/>
        <a:p>
          <a:endParaRPr lang="es-CO"/>
        </a:p>
      </dgm:t>
    </dgm:pt>
    <dgm:pt modelId="{C3CC4F7C-43C4-42E8-92B3-F67777E4487B}" type="sibTrans" cxnId="{B6D02EBA-0449-4F64-8113-95CCCE720BB6}">
      <dgm:prSet/>
      <dgm:spPr/>
      <dgm:t>
        <a:bodyPr/>
        <a:lstStyle/>
        <a:p>
          <a:endParaRPr lang="es-CO"/>
        </a:p>
      </dgm:t>
    </dgm:pt>
    <dgm:pt modelId="{C7013A2A-74E7-4FFF-B51B-319E613B3B8E}">
      <dgm:prSet phldrT="[Texto]" custT="1"/>
      <dgm:spPr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s-MX" sz="1400" b="0" dirty="0" smtClean="0">
              <a:latin typeface="Arial" panose="020B0604020202020204" pitchFamily="34" charset="0"/>
              <a:cs typeface="Arial" panose="020B0604020202020204" pitchFamily="34" charset="0"/>
            </a:rPr>
            <a:t>Educación</a:t>
          </a:r>
          <a:endParaRPr lang="es-MX" sz="1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4584E-7472-41E1-BE5C-15FEEBAF614F}" type="parTrans" cxnId="{4B0BD7F8-EF3D-4947-83D3-8BA8F871D93E}">
      <dgm:prSet/>
      <dgm:spPr/>
      <dgm:t>
        <a:bodyPr/>
        <a:lstStyle/>
        <a:p>
          <a:endParaRPr lang="es-CO"/>
        </a:p>
      </dgm:t>
    </dgm:pt>
    <dgm:pt modelId="{2ED10A45-45D5-42EB-85DB-5AF9B44E215C}" type="sibTrans" cxnId="{4B0BD7F8-EF3D-4947-83D3-8BA8F871D93E}">
      <dgm:prSet/>
      <dgm:spPr/>
      <dgm:t>
        <a:bodyPr/>
        <a:lstStyle/>
        <a:p>
          <a:endParaRPr lang="es-CO"/>
        </a:p>
      </dgm:t>
    </dgm:pt>
    <dgm:pt modelId="{1145CAD1-5127-4CF3-83CF-174F8CB5A655}">
      <dgm:prSet phldrT="[Texto]" custT="1"/>
      <dgm:spPr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s-MX" sz="1400" b="0" dirty="0" smtClean="0">
              <a:latin typeface="Arial" panose="020B0604020202020204" pitchFamily="34" charset="0"/>
              <a:cs typeface="Arial" panose="020B0604020202020204" pitchFamily="34" charset="0"/>
            </a:rPr>
            <a:t>Turismo</a:t>
          </a:r>
          <a:endParaRPr lang="es-MX" sz="1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746F4A-07BA-45E1-8F30-8DF15A469160}" type="parTrans" cxnId="{8FBB724C-1F7A-4699-A970-0D0938708BDD}">
      <dgm:prSet/>
      <dgm:spPr/>
      <dgm:t>
        <a:bodyPr/>
        <a:lstStyle/>
        <a:p>
          <a:endParaRPr lang="es-CO"/>
        </a:p>
      </dgm:t>
    </dgm:pt>
    <dgm:pt modelId="{A8D79986-F7CF-4BD9-B35B-5D20F4725F7B}" type="sibTrans" cxnId="{8FBB724C-1F7A-4699-A970-0D0938708BDD}">
      <dgm:prSet/>
      <dgm:spPr/>
      <dgm:t>
        <a:bodyPr/>
        <a:lstStyle/>
        <a:p>
          <a:endParaRPr lang="es-CO"/>
        </a:p>
      </dgm:t>
    </dgm:pt>
    <dgm:pt modelId="{7835B98B-B65B-4E0B-B570-39BA7BCA67B0}">
      <dgm:prSet phldrT="[Texto]" custT="1"/>
      <dgm:spPr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s-MX" sz="1400" b="0" dirty="0" smtClean="0">
              <a:latin typeface="Arial" panose="020B0604020202020204" pitchFamily="34" charset="0"/>
              <a:cs typeface="Arial" panose="020B0604020202020204" pitchFamily="34" charset="0"/>
            </a:rPr>
            <a:t>Socio – Cultural</a:t>
          </a:r>
          <a:endParaRPr lang="es-MX" sz="1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0AF4AF-DC4E-4D94-A6B1-831E8FFB09C3}" type="parTrans" cxnId="{63E8783F-3F11-40BD-B027-1B074EFDF0FF}">
      <dgm:prSet/>
      <dgm:spPr/>
      <dgm:t>
        <a:bodyPr/>
        <a:lstStyle/>
        <a:p>
          <a:endParaRPr lang="es-CO"/>
        </a:p>
      </dgm:t>
    </dgm:pt>
    <dgm:pt modelId="{173BC8C8-F9A0-4F6D-B399-0B1D0CE05C15}" type="sibTrans" cxnId="{63E8783F-3F11-40BD-B027-1B074EFDF0FF}">
      <dgm:prSet/>
      <dgm:spPr/>
      <dgm:t>
        <a:bodyPr/>
        <a:lstStyle/>
        <a:p>
          <a:endParaRPr lang="es-CO"/>
        </a:p>
      </dgm:t>
    </dgm:pt>
    <dgm:pt modelId="{EE6C090B-2ED4-4D80-AA98-4D44CA34B41C}">
      <dgm:prSet phldrT="[Texto]" custT="1"/>
      <dgm:spPr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s-MX" sz="1400" b="0" dirty="0" smtClean="0">
              <a:latin typeface="Arial" panose="020B0604020202020204" pitchFamily="34" charset="0"/>
              <a:cs typeface="Arial" panose="020B0604020202020204" pitchFamily="34" charset="0"/>
            </a:rPr>
            <a:t>Territorio y Ambiente</a:t>
          </a:r>
          <a:endParaRPr lang="es-MX" sz="1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F07D18-3823-4598-9E07-E0601C49F593}" type="parTrans" cxnId="{C5432CD7-C10F-40F1-9BA6-7FE60DBC815F}">
      <dgm:prSet/>
      <dgm:spPr/>
      <dgm:t>
        <a:bodyPr/>
        <a:lstStyle/>
        <a:p>
          <a:endParaRPr lang="es-CO"/>
        </a:p>
      </dgm:t>
    </dgm:pt>
    <dgm:pt modelId="{DDC2BC3C-20D7-4640-9737-F0E015090F79}" type="sibTrans" cxnId="{C5432CD7-C10F-40F1-9BA6-7FE60DBC815F}">
      <dgm:prSet/>
      <dgm:spPr/>
      <dgm:t>
        <a:bodyPr/>
        <a:lstStyle/>
        <a:p>
          <a:endParaRPr lang="es-CO"/>
        </a:p>
      </dgm:t>
    </dgm:pt>
    <dgm:pt modelId="{7E0E9A91-0F71-43ED-917F-AFB2A3846A0B}" type="pres">
      <dgm:prSet presAssocID="{49CA3569-27BC-494D-A647-26F5C9166C6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89D1814D-94EA-46C2-AB8C-5AA99FC43B63}" type="pres">
      <dgm:prSet presAssocID="{7F1DBBA8-B28E-494F-9556-77CEDF37D742}" presName="linNode" presStyleCnt="0"/>
      <dgm:spPr/>
      <dgm:t>
        <a:bodyPr/>
        <a:lstStyle/>
        <a:p>
          <a:endParaRPr lang="es-ES"/>
        </a:p>
      </dgm:t>
    </dgm:pt>
    <dgm:pt modelId="{81A898EA-457D-4811-A4E2-3D9481E2E582}" type="pres">
      <dgm:prSet presAssocID="{7F1DBBA8-B28E-494F-9556-77CEDF37D742}" presName="parentText" presStyleLbl="node1" presStyleIdx="0" presStyleCnt="1" custScaleX="84295" custScaleY="33985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205A1E2-2076-4BA2-AF2E-2E2F790E4010}" type="pres">
      <dgm:prSet presAssocID="{7F1DBBA8-B28E-494F-9556-77CEDF37D742}" presName="descendantText" presStyleLbl="alignAccFollowNode1" presStyleIdx="0" presStyleCnt="1" custScaleX="127192" custLinFactNeighborX="722" custLinFactNeighborY="-25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907F3C9B-21E9-48F0-B0DE-1F65CCC9FB92}" type="presOf" srcId="{7835B98B-B65B-4E0B-B570-39BA7BCA67B0}" destId="{6205A1E2-2076-4BA2-AF2E-2E2F790E4010}" srcOrd="0" destOrd="6" presId="urn:microsoft.com/office/officeart/2005/8/layout/vList5"/>
    <dgm:cxn modelId="{49508539-C865-4283-85F4-094029387550}" type="presOf" srcId="{EE6C090B-2ED4-4D80-AA98-4D44CA34B41C}" destId="{6205A1E2-2076-4BA2-AF2E-2E2F790E4010}" srcOrd="0" destOrd="7" presId="urn:microsoft.com/office/officeart/2005/8/layout/vList5"/>
    <dgm:cxn modelId="{63E8783F-3F11-40BD-B027-1B074EFDF0FF}" srcId="{7F1DBBA8-B28E-494F-9556-77CEDF37D742}" destId="{7835B98B-B65B-4E0B-B570-39BA7BCA67B0}" srcOrd="6" destOrd="0" parTransId="{5A0AF4AF-DC4E-4D94-A6B1-831E8FFB09C3}" sibTransId="{173BC8C8-F9A0-4F6D-B399-0B1D0CE05C15}"/>
    <dgm:cxn modelId="{7F6B0B57-9844-4005-B844-64004DF08452}" type="presOf" srcId="{7F1DBBA8-B28E-494F-9556-77CEDF37D742}" destId="{81A898EA-457D-4811-A4E2-3D9481E2E582}" srcOrd="0" destOrd="0" presId="urn:microsoft.com/office/officeart/2005/8/layout/vList5"/>
    <dgm:cxn modelId="{E9EAF874-B772-4950-9774-D1664D54962D}" type="presOf" srcId="{1145CAD1-5127-4CF3-83CF-174F8CB5A655}" destId="{6205A1E2-2076-4BA2-AF2E-2E2F790E4010}" srcOrd="0" destOrd="5" presId="urn:microsoft.com/office/officeart/2005/8/layout/vList5"/>
    <dgm:cxn modelId="{85875E6C-EA76-4E39-B521-77EF3C6B4C4D}" srcId="{49CA3569-27BC-494D-A647-26F5C9166C6F}" destId="{7F1DBBA8-B28E-494F-9556-77CEDF37D742}" srcOrd="0" destOrd="0" parTransId="{69673624-4E1F-4925-8DAF-D9662A049D05}" sibTransId="{8450FE2A-A2EA-4E17-81B4-21B04807F6DA}"/>
    <dgm:cxn modelId="{B6D02EBA-0449-4F64-8113-95CCCE720BB6}" srcId="{7F1DBBA8-B28E-494F-9556-77CEDF37D742}" destId="{5179FE08-AF17-4073-8AF3-B928D43011A4}" srcOrd="3" destOrd="0" parTransId="{CC89015A-5F38-4A7E-A8E0-31C61C6C274E}" sibTransId="{C3CC4F7C-43C4-42E8-92B3-F67777E4487B}"/>
    <dgm:cxn modelId="{C8015E92-552A-4C5A-B49E-DC018D5BE822}" srcId="{7F1DBBA8-B28E-494F-9556-77CEDF37D742}" destId="{8C1B3B23-A62A-439F-8AA3-A5005DD095BF}" srcOrd="2" destOrd="0" parTransId="{23781D43-A3CB-4441-8EC3-65AC7DCF50D2}" sibTransId="{74715B2B-82FD-4DD9-8DDC-E4FC66CFD04B}"/>
    <dgm:cxn modelId="{C5432CD7-C10F-40F1-9BA6-7FE60DBC815F}" srcId="{7F1DBBA8-B28E-494F-9556-77CEDF37D742}" destId="{EE6C090B-2ED4-4D80-AA98-4D44CA34B41C}" srcOrd="7" destOrd="0" parTransId="{EDF07D18-3823-4598-9E07-E0601C49F593}" sibTransId="{DDC2BC3C-20D7-4640-9737-F0E015090F79}"/>
    <dgm:cxn modelId="{03CB1DC4-4754-43DC-AD6D-137FF80A4D2C}" type="presOf" srcId="{49CA3569-27BC-494D-A647-26F5C9166C6F}" destId="{7E0E9A91-0F71-43ED-917F-AFB2A3846A0B}" srcOrd="0" destOrd="0" presId="urn:microsoft.com/office/officeart/2005/8/layout/vList5"/>
    <dgm:cxn modelId="{CB1B4ED6-48DF-49A7-88AF-CF4BD1E99325}" srcId="{7F1DBBA8-B28E-494F-9556-77CEDF37D742}" destId="{8FED1A4A-5658-4829-AF9C-F86F717F5845}" srcOrd="0" destOrd="0" parTransId="{2D3A7EF1-DEDE-47B6-BDEB-751D95283C9F}" sibTransId="{622E43E7-E032-4420-923C-F18BFF85988A}"/>
    <dgm:cxn modelId="{5F2DF6A1-0D45-41AE-BE6C-A046B69AD6F2}" type="presOf" srcId="{5179FE08-AF17-4073-8AF3-B928D43011A4}" destId="{6205A1E2-2076-4BA2-AF2E-2E2F790E4010}" srcOrd="0" destOrd="3" presId="urn:microsoft.com/office/officeart/2005/8/layout/vList5"/>
    <dgm:cxn modelId="{CD9B1D87-1805-4756-A999-EDA6DB37EB7A}" type="presOf" srcId="{8FED1A4A-5658-4829-AF9C-F86F717F5845}" destId="{6205A1E2-2076-4BA2-AF2E-2E2F790E4010}" srcOrd="0" destOrd="0" presId="urn:microsoft.com/office/officeart/2005/8/layout/vList5"/>
    <dgm:cxn modelId="{F8B7E993-5785-4F63-8E0F-BB0B2AE3075C}" type="presOf" srcId="{8C1B3B23-A62A-439F-8AA3-A5005DD095BF}" destId="{6205A1E2-2076-4BA2-AF2E-2E2F790E4010}" srcOrd="0" destOrd="2" presId="urn:microsoft.com/office/officeart/2005/8/layout/vList5"/>
    <dgm:cxn modelId="{8FBB724C-1F7A-4699-A970-0D0938708BDD}" srcId="{7F1DBBA8-B28E-494F-9556-77CEDF37D742}" destId="{1145CAD1-5127-4CF3-83CF-174F8CB5A655}" srcOrd="5" destOrd="0" parTransId="{86746F4A-07BA-45E1-8F30-8DF15A469160}" sibTransId="{A8D79986-F7CF-4BD9-B35B-5D20F4725F7B}"/>
    <dgm:cxn modelId="{9398AB3E-9479-46DD-A5BB-014F83B3D8F5}" srcId="{7F1DBBA8-B28E-494F-9556-77CEDF37D742}" destId="{00992EA9-18E1-4B3E-82A0-78406EB08726}" srcOrd="1" destOrd="0" parTransId="{E730858A-E889-4966-8AB9-9A3C14DDF507}" sibTransId="{5EBE760B-A25A-4109-98F1-6A6BF1061EA2}"/>
    <dgm:cxn modelId="{1034228A-1028-4DA4-9E60-8860B6178AC3}" type="presOf" srcId="{C7013A2A-74E7-4FFF-B51B-319E613B3B8E}" destId="{6205A1E2-2076-4BA2-AF2E-2E2F790E4010}" srcOrd="0" destOrd="4" presId="urn:microsoft.com/office/officeart/2005/8/layout/vList5"/>
    <dgm:cxn modelId="{4B0BD7F8-EF3D-4947-83D3-8BA8F871D93E}" srcId="{7F1DBBA8-B28E-494F-9556-77CEDF37D742}" destId="{C7013A2A-74E7-4FFF-B51B-319E613B3B8E}" srcOrd="4" destOrd="0" parTransId="{BD74584E-7472-41E1-BE5C-15FEEBAF614F}" sibTransId="{2ED10A45-45D5-42EB-85DB-5AF9B44E215C}"/>
    <dgm:cxn modelId="{9836DF8A-36F3-4A1D-8F96-98B4AF11F1ED}" type="presOf" srcId="{00992EA9-18E1-4B3E-82A0-78406EB08726}" destId="{6205A1E2-2076-4BA2-AF2E-2E2F790E4010}" srcOrd="0" destOrd="1" presId="urn:microsoft.com/office/officeart/2005/8/layout/vList5"/>
    <dgm:cxn modelId="{BE861863-89B3-40A1-BAF5-5D8934A349C7}" type="presParOf" srcId="{7E0E9A91-0F71-43ED-917F-AFB2A3846A0B}" destId="{89D1814D-94EA-46C2-AB8C-5AA99FC43B63}" srcOrd="0" destOrd="0" presId="urn:microsoft.com/office/officeart/2005/8/layout/vList5"/>
    <dgm:cxn modelId="{8D61CF02-F160-439F-9458-BA78673E06F2}" type="presParOf" srcId="{89D1814D-94EA-46C2-AB8C-5AA99FC43B63}" destId="{81A898EA-457D-4811-A4E2-3D9481E2E582}" srcOrd="0" destOrd="0" presId="urn:microsoft.com/office/officeart/2005/8/layout/vList5"/>
    <dgm:cxn modelId="{9164E914-B2AC-4BA3-A5B3-11899D1E419D}" type="presParOf" srcId="{89D1814D-94EA-46C2-AB8C-5AA99FC43B63}" destId="{6205A1E2-2076-4BA2-AF2E-2E2F790E401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CF8D5DC-EBC4-47E0-B556-8120411486D1}" type="doc">
      <dgm:prSet loTypeId="urn:microsoft.com/office/officeart/2005/8/layout/pList1" loCatId="pictur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C826D451-5991-4A72-991D-318EC2F14956}">
      <dgm:prSet phldrT="[Texto]" custT="1"/>
      <dgm:spPr/>
      <dgm:t>
        <a:bodyPr/>
        <a:lstStyle/>
        <a:p>
          <a:r>
            <a:rPr lang="es-CO" sz="1800" dirty="0" smtClean="0">
              <a:latin typeface="Arial" panose="020B0604020202020204" pitchFamily="34" charset="0"/>
              <a:cs typeface="Arial" panose="020B0604020202020204" pitchFamily="34" charset="0"/>
            </a:rPr>
            <a:t>$97.593.600</a:t>
          </a:r>
          <a:endParaRPr lang="es-CO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1444E2-4A58-4B9B-92FD-648EE6ECE5AC}" type="parTrans" cxnId="{C1AC25F5-AE19-4A5E-81A3-02FFD490FB93}">
      <dgm:prSet/>
      <dgm:spPr/>
      <dgm:t>
        <a:bodyPr/>
        <a:lstStyle/>
        <a:p>
          <a:endParaRPr lang="es-CO"/>
        </a:p>
      </dgm:t>
    </dgm:pt>
    <dgm:pt modelId="{152F97B5-A8C2-498D-86E2-ACCC729C6B9C}" type="sibTrans" cxnId="{C1AC25F5-AE19-4A5E-81A3-02FFD490FB93}">
      <dgm:prSet/>
      <dgm:spPr/>
      <dgm:t>
        <a:bodyPr/>
        <a:lstStyle/>
        <a:p>
          <a:endParaRPr lang="es-CO"/>
        </a:p>
      </dgm:t>
    </dgm:pt>
    <dgm:pt modelId="{C517A712-2D1A-4733-A9B4-87009D091720}">
      <dgm:prSet phldrT="[Texto]" custT="1"/>
      <dgm:spPr/>
      <dgm:t>
        <a:bodyPr/>
        <a:lstStyle/>
        <a:p>
          <a:r>
            <a:rPr lang="es-CO" sz="1800" dirty="0" smtClean="0">
              <a:latin typeface="Arial" panose="020B0604020202020204" pitchFamily="34" charset="0"/>
              <a:cs typeface="Arial" panose="020B0604020202020204" pitchFamily="34" charset="0"/>
            </a:rPr>
            <a:t>2 Años</a:t>
          </a:r>
          <a:endParaRPr lang="es-CO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C2B5D8F-6F9F-4F5C-9B1C-1C615FCC6709}" type="parTrans" cxnId="{E35033A7-61F0-45D7-88F0-B4375F1C0147}">
      <dgm:prSet/>
      <dgm:spPr/>
      <dgm:t>
        <a:bodyPr/>
        <a:lstStyle/>
        <a:p>
          <a:endParaRPr lang="es-CO"/>
        </a:p>
      </dgm:t>
    </dgm:pt>
    <dgm:pt modelId="{4F12EA83-A7EB-4D5B-B40D-C3D81489B29A}" type="sibTrans" cxnId="{E35033A7-61F0-45D7-88F0-B4375F1C0147}">
      <dgm:prSet/>
      <dgm:spPr/>
      <dgm:t>
        <a:bodyPr/>
        <a:lstStyle/>
        <a:p>
          <a:endParaRPr lang="es-CO"/>
        </a:p>
      </dgm:t>
    </dgm:pt>
    <dgm:pt modelId="{1649E9D7-BD70-437D-AE0E-C9B08CBFC211}" type="pres">
      <dgm:prSet presAssocID="{1CF8D5DC-EBC4-47E0-B556-8120411486D1}" presName="Name0" presStyleCnt="0">
        <dgm:presLayoutVars>
          <dgm:dir/>
          <dgm:resizeHandles val="exact"/>
        </dgm:presLayoutVars>
      </dgm:prSet>
      <dgm:spPr/>
    </dgm:pt>
    <dgm:pt modelId="{D2131C55-1698-42D5-9AFA-7BE82872505B}" type="pres">
      <dgm:prSet presAssocID="{C826D451-5991-4A72-991D-318EC2F14956}" presName="compNode" presStyleCnt="0"/>
      <dgm:spPr/>
    </dgm:pt>
    <dgm:pt modelId="{59DDCA3A-6AFA-4C0C-A345-95FB4D6E450A}" type="pres">
      <dgm:prSet presAssocID="{C826D451-5991-4A72-991D-318EC2F14956}" presName="pictRect" presStyleLbl="node1" presStyleIdx="0" presStyleCnt="2" custScaleY="41055"/>
      <dgm:spPr>
        <a:solidFill>
          <a:srgbClr val="1F8085"/>
        </a:solidFill>
      </dgm:spPr>
    </dgm:pt>
    <dgm:pt modelId="{350ED75B-4B0B-4EA6-BEEE-27DCC028CD72}" type="pres">
      <dgm:prSet presAssocID="{C826D451-5991-4A72-991D-318EC2F14956}" presName="textRect" presStyleLbl="revTx" presStyleIdx="0" presStyleCnt="2" custLinFactNeighborX="-501" custLinFactNeighborY="-34991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8A8F248-A445-48A6-84A3-F18EDE0C5852}" type="pres">
      <dgm:prSet presAssocID="{152F97B5-A8C2-498D-86E2-ACCC729C6B9C}" presName="sibTrans" presStyleLbl="sibTrans2D1" presStyleIdx="0" presStyleCnt="0"/>
      <dgm:spPr/>
    </dgm:pt>
    <dgm:pt modelId="{F83DC9AD-69C7-4D82-8AED-87F06D6DFA57}" type="pres">
      <dgm:prSet presAssocID="{C517A712-2D1A-4733-A9B4-87009D091720}" presName="compNode" presStyleCnt="0"/>
      <dgm:spPr/>
    </dgm:pt>
    <dgm:pt modelId="{A6F4F29F-C544-494D-8156-F81298F4715D}" type="pres">
      <dgm:prSet presAssocID="{C517A712-2D1A-4733-A9B4-87009D091720}" presName="pictRect" presStyleLbl="node1" presStyleIdx="1" presStyleCnt="2" custScaleY="44078"/>
      <dgm:spPr>
        <a:solidFill>
          <a:srgbClr val="1F8085"/>
        </a:solidFill>
      </dgm:spPr>
    </dgm:pt>
    <dgm:pt modelId="{D2181710-3F38-4C71-9FCC-3B4BF2EEFE06}" type="pres">
      <dgm:prSet presAssocID="{C517A712-2D1A-4733-A9B4-87009D091720}" presName="textRect" presStyleLbl="revTx" presStyleIdx="1" presStyleCnt="2" custLinFactNeighborY="-36395">
        <dgm:presLayoutVars>
          <dgm:bulletEnabled val="1"/>
        </dgm:presLayoutVars>
      </dgm:prSet>
      <dgm:spPr/>
    </dgm:pt>
  </dgm:ptLst>
  <dgm:cxnLst>
    <dgm:cxn modelId="{C1AC25F5-AE19-4A5E-81A3-02FFD490FB93}" srcId="{1CF8D5DC-EBC4-47E0-B556-8120411486D1}" destId="{C826D451-5991-4A72-991D-318EC2F14956}" srcOrd="0" destOrd="0" parTransId="{2B1444E2-4A58-4B9B-92FD-648EE6ECE5AC}" sibTransId="{152F97B5-A8C2-498D-86E2-ACCC729C6B9C}"/>
    <dgm:cxn modelId="{2A5CF1E1-1AD1-4432-A6A7-6BA0ABF1B029}" type="presOf" srcId="{C826D451-5991-4A72-991D-318EC2F14956}" destId="{350ED75B-4B0B-4EA6-BEEE-27DCC028CD72}" srcOrd="0" destOrd="0" presId="urn:microsoft.com/office/officeart/2005/8/layout/pList1"/>
    <dgm:cxn modelId="{523B0FEC-FEDE-4DA7-9FF5-EC6DD1BC7D15}" type="presOf" srcId="{152F97B5-A8C2-498D-86E2-ACCC729C6B9C}" destId="{38A8F248-A445-48A6-84A3-F18EDE0C5852}" srcOrd="0" destOrd="0" presId="urn:microsoft.com/office/officeart/2005/8/layout/pList1"/>
    <dgm:cxn modelId="{E35033A7-61F0-45D7-88F0-B4375F1C0147}" srcId="{1CF8D5DC-EBC4-47E0-B556-8120411486D1}" destId="{C517A712-2D1A-4733-A9B4-87009D091720}" srcOrd="1" destOrd="0" parTransId="{4C2B5D8F-6F9F-4F5C-9B1C-1C615FCC6709}" sibTransId="{4F12EA83-A7EB-4D5B-B40D-C3D81489B29A}"/>
    <dgm:cxn modelId="{194E4B33-05F5-4832-951C-413C3373F1A2}" type="presOf" srcId="{C517A712-2D1A-4733-A9B4-87009D091720}" destId="{D2181710-3F38-4C71-9FCC-3B4BF2EEFE06}" srcOrd="0" destOrd="0" presId="urn:microsoft.com/office/officeart/2005/8/layout/pList1"/>
    <dgm:cxn modelId="{6630340E-8105-4756-9B56-5CEF2EAA37D4}" type="presOf" srcId="{1CF8D5DC-EBC4-47E0-B556-8120411486D1}" destId="{1649E9D7-BD70-437D-AE0E-C9B08CBFC211}" srcOrd="0" destOrd="0" presId="urn:microsoft.com/office/officeart/2005/8/layout/pList1"/>
    <dgm:cxn modelId="{A1020307-4694-4005-8D42-B4FD793BEA3B}" type="presParOf" srcId="{1649E9D7-BD70-437D-AE0E-C9B08CBFC211}" destId="{D2131C55-1698-42D5-9AFA-7BE82872505B}" srcOrd="0" destOrd="0" presId="urn:microsoft.com/office/officeart/2005/8/layout/pList1"/>
    <dgm:cxn modelId="{64525FA1-805B-40AA-B72E-6F2F2ED51C69}" type="presParOf" srcId="{D2131C55-1698-42D5-9AFA-7BE82872505B}" destId="{59DDCA3A-6AFA-4C0C-A345-95FB4D6E450A}" srcOrd="0" destOrd="0" presId="urn:microsoft.com/office/officeart/2005/8/layout/pList1"/>
    <dgm:cxn modelId="{066EC46A-CC1D-42D6-BF64-1A1AB482B87B}" type="presParOf" srcId="{D2131C55-1698-42D5-9AFA-7BE82872505B}" destId="{350ED75B-4B0B-4EA6-BEEE-27DCC028CD72}" srcOrd="1" destOrd="0" presId="urn:microsoft.com/office/officeart/2005/8/layout/pList1"/>
    <dgm:cxn modelId="{E13D9475-8D0A-42A6-8A53-71B056DABFA2}" type="presParOf" srcId="{1649E9D7-BD70-437D-AE0E-C9B08CBFC211}" destId="{38A8F248-A445-48A6-84A3-F18EDE0C5852}" srcOrd="1" destOrd="0" presId="urn:microsoft.com/office/officeart/2005/8/layout/pList1"/>
    <dgm:cxn modelId="{0A847CFB-6C8A-4D98-A4B8-EE3A9C223D9D}" type="presParOf" srcId="{1649E9D7-BD70-437D-AE0E-C9B08CBFC211}" destId="{F83DC9AD-69C7-4D82-8AED-87F06D6DFA57}" srcOrd="2" destOrd="0" presId="urn:microsoft.com/office/officeart/2005/8/layout/pList1"/>
    <dgm:cxn modelId="{9BA58F6E-CFD8-4249-AADB-8C6EA3E9AD87}" type="presParOf" srcId="{F83DC9AD-69C7-4D82-8AED-87F06D6DFA57}" destId="{A6F4F29F-C544-494D-8156-F81298F4715D}" srcOrd="0" destOrd="0" presId="urn:microsoft.com/office/officeart/2005/8/layout/pList1"/>
    <dgm:cxn modelId="{AF4976B9-E581-4DD7-B37D-A68A408E8470}" type="presParOf" srcId="{F83DC9AD-69C7-4D82-8AED-87F06D6DFA57}" destId="{D2181710-3F38-4C71-9FCC-3B4BF2EEFE06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1BC2308-2980-4DC7-ACE1-8CC748CB17BE}" type="doc">
      <dgm:prSet loTypeId="urn:microsoft.com/office/officeart/2005/8/layout/pList1" loCatId="pictur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B5910513-0F19-4187-85B5-A6001DD867CA}">
      <dgm:prSet phldrT="[Texto]" custT="1"/>
      <dgm:spPr/>
      <dgm:t>
        <a:bodyPr/>
        <a:lstStyle/>
        <a:p>
          <a:r>
            <a:rPr lang="es-CO" sz="1400" b="0" dirty="0" smtClean="0">
              <a:latin typeface="Arial" panose="020B0604020202020204" pitchFamily="34" charset="0"/>
              <a:cs typeface="Arial" panose="020B0604020202020204" pitchFamily="34" charset="0"/>
            </a:rPr>
            <a:t>- Sostenimiento mensual: $2.500.00</a:t>
          </a:r>
        </a:p>
        <a:p>
          <a:r>
            <a:rPr lang="es-CO" sz="1400" b="0" dirty="0" smtClean="0">
              <a:latin typeface="Arial" panose="020B0604020202020204" pitchFamily="34" charset="0"/>
              <a:cs typeface="Arial" panose="020B0604020202020204" pitchFamily="34" charset="0"/>
            </a:rPr>
            <a:t>- Apoyo para el pago de la matrícula</a:t>
          </a:r>
          <a:endParaRPr lang="es-CO" sz="1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267E73-396F-4900-A341-50DC75035666}" type="parTrans" cxnId="{373E669C-2921-4846-A770-32061805B359}">
      <dgm:prSet/>
      <dgm:spPr/>
      <dgm:t>
        <a:bodyPr/>
        <a:lstStyle/>
        <a:p>
          <a:endParaRPr lang="es-CO"/>
        </a:p>
      </dgm:t>
    </dgm:pt>
    <dgm:pt modelId="{21D595CE-0D33-4CB3-948E-A1FF9F378E32}" type="sibTrans" cxnId="{373E669C-2921-4846-A770-32061805B359}">
      <dgm:prSet/>
      <dgm:spPr/>
      <dgm:t>
        <a:bodyPr/>
        <a:lstStyle/>
        <a:p>
          <a:endParaRPr lang="es-CO"/>
        </a:p>
      </dgm:t>
    </dgm:pt>
    <dgm:pt modelId="{315927DB-B45E-42A3-92AA-CF1665284F0E}" type="pres">
      <dgm:prSet presAssocID="{01BC2308-2980-4DC7-ACE1-8CC748CB17BE}" presName="Name0" presStyleCnt="0">
        <dgm:presLayoutVars>
          <dgm:dir/>
          <dgm:resizeHandles val="exact"/>
        </dgm:presLayoutVars>
      </dgm:prSet>
      <dgm:spPr/>
    </dgm:pt>
    <dgm:pt modelId="{17503D87-45B6-473F-B7E2-048CC5E00E46}" type="pres">
      <dgm:prSet presAssocID="{B5910513-0F19-4187-85B5-A6001DD867CA}" presName="compNode" presStyleCnt="0"/>
      <dgm:spPr/>
    </dgm:pt>
    <dgm:pt modelId="{08A41043-6266-49DD-A231-C8F6A448E299}" type="pres">
      <dgm:prSet presAssocID="{B5910513-0F19-4187-85B5-A6001DD867CA}" presName="pictRect" presStyleLbl="node1" presStyleIdx="0" presStyleCnt="1" custScaleX="74429" custScaleY="32815"/>
      <dgm:spPr>
        <a:solidFill>
          <a:srgbClr val="1F8085"/>
        </a:solidFill>
      </dgm:spPr>
    </dgm:pt>
    <dgm:pt modelId="{EECAD9E1-D9C8-4356-87E2-8BFD77EB732D}" type="pres">
      <dgm:prSet presAssocID="{B5910513-0F19-4187-85B5-A6001DD867CA}" presName="textRect" presStyleLbl="revTx" presStyleIdx="0" presStyleCnt="1" custScaleX="121011" custLinFactNeighborY="-3198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2E5D30B3-C472-4FEC-B323-C7E24F3E4943}" type="presOf" srcId="{B5910513-0F19-4187-85B5-A6001DD867CA}" destId="{EECAD9E1-D9C8-4356-87E2-8BFD77EB732D}" srcOrd="0" destOrd="0" presId="urn:microsoft.com/office/officeart/2005/8/layout/pList1"/>
    <dgm:cxn modelId="{373E669C-2921-4846-A770-32061805B359}" srcId="{01BC2308-2980-4DC7-ACE1-8CC748CB17BE}" destId="{B5910513-0F19-4187-85B5-A6001DD867CA}" srcOrd="0" destOrd="0" parTransId="{82267E73-396F-4900-A341-50DC75035666}" sibTransId="{21D595CE-0D33-4CB3-948E-A1FF9F378E32}"/>
    <dgm:cxn modelId="{95667B29-F1A0-4293-A672-30B076A5CAD9}" type="presOf" srcId="{01BC2308-2980-4DC7-ACE1-8CC748CB17BE}" destId="{315927DB-B45E-42A3-92AA-CF1665284F0E}" srcOrd="0" destOrd="0" presId="urn:microsoft.com/office/officeart/2005/8/layout/pList1"/>
    <dgm:cxn modelId="{72D73A7F-7851-41EA-92E0-E0319F7FE511}" type="presParOf" srcId="{315927DB-B45E-42A3-92AA-CF1665284F0E}" destId="{17503D87-45B6-473F-B7E2-048CC5E00E46}" srcOrd="0" destOrd="0" presId="urn:microsoft.com/office/officeart/2005/8/layout/pList1"/>
    <dgm:cxn modelId="{9E0FD9AA-5BD7-4A0F-BEE2-0BD9EA058087}" type="presParOf" srcId="{17503D87-45B6-473F-B7E2-048CC5E00E46}" destId="{08A41043-6266-49DD-A231-C8F6A448E299}" srcOrd="0" destOrd="0" presId="urn:microsoft.com/office/officeart/2005/8/layout/pList1"/>
    <dgm:cxn modelId="{25AC60EA-0D6E-4CAF-923E-76261409A2D7}" type="presParOf" srcId="{17503D87-45B6-473F-B7E2-048CC5E00E46}" destId="{EECAD9E1-D9C8-4356-87E2-8BFD77EB732D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3E4D3-F6E1-4EFF-B96D-85FBF18C7A7E}">
      <dsp:nvSpPr>
        <dsp:cNvPr id="0" name=""/>
        <dsp:cNvSpPr/>
      </dsp:nvSpPr>
      <dsp:spPr>
        <a:xfrm>
          <a:off x="157750" y="1536"/>
          <a:ext cx="6988381" cy="3382839"/>
        </a:xfrm>
        <a:prstGeom prst="rect">
          <a:avLst/>
        </a:prstGeom>
        <a:solidFill>
          <a:schemeClr val="lt1"/>
        </a:solidFill>
        <a:ln w="25400" cap="flat" cmpd="sng" algn="ctr">
          <a:solidFill>
            <a:srgbClr val="1F8085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2000" tIns="72000" rIns="72000" bIns="7200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Objetivo General: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b="0" i="0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Incrementar el número de profesionales del Departamento del Cauca formados en maestrías investigativas y vinculados a ACTI .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b="0" i="0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Objetivos Específicos: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b="0" i="0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Otorgar apoyo financiero a profesionales para realizar estudios de maestrías investigativas a nivel nacional.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Fortalecer las capacidades de </a:t>
          </a:r>
          <a:r>
            <a:rPr lang="es-ES" sz="1400" b="0" i="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CTeI</a:t>
          </a:r>
          <a:r>
            <a:rPr lang="es-ES" sz="1400" b="0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a través del desarrollo de artículos de investigación en los focos priorizados por el Departamento.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b="1" i="1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i="1" kern="12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7750" y="1536"/>
        <a:ext cx="6988381" cy="33828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5333E5-EE12-42C8-BC02-A6A9E1327F5C}">
      <dsp:nvSpPr>
        <dsp:cNvPr id="0" name=""/>
        <dsp:cNvSpPr/>
      </dsp:nvSpPr>
      <dsp:spPr>
        <a:xfrm>
          <a:off x="0" y="0"/>
          <a:ext cx="8340051" cy="4315743"/>
        </a:xfrm>
        <a:prstGeom prst="rect">
          <a:avLst/>
        </a:prstGeom>
        <a:solidFill>
          <a:schemeClr val="lt1"/>
        </a:solidFill>
        <a:ln w="25400" cap="flat" cmpd="sng" algn="ctr">
          <a:solidFill>
            <a:srgbClr val="1F8085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2000" tIns="72000" rIns="72000" bIns="7200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800" b="0" i="0" u="sng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1.  Realizar una o varias </a:t>
          </a:r>
          <a:r>
            <a:rPr lang="es-ES" sz="1600" b="1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convocatorias para identificar los candidatos  </a:t>
          </a:r>
          <a:r>
            <a:rPr lang="es-ES" sz="16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beneficiarios de los programas establecidos en el proyecto aprobado.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600" b="0" i="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2. Publicar en la página web de COLCIENCIAS los términos y condiciones de la convocatoria.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600" b="0" i="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3.  Habilitar el Sistema en Línea para la Formación de Recursos Humanos (Plataforma </a:t>
          </a:r>
          <a:r>
            <a:rPr lang="es-ES" sz="1600" b="0" i="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Scienti</a:t>
          </a:r>
          <a:r>
            <a:rPr lang="es-ES" sz="16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) de COLCIENCIAS para que los aspirantes realicen su aplicación en línea.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600" b="0" i="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4.  Realizar la verificación de requisitos de los aspirantes.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600" b="0" i="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5.  Realizar los </a:t>
          </a:r>
          <a:r>
            <a:rPr lang="es-ES" sz="1600" b="1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procesos de evaluación y calificación </a:t>
          </a:r>
          <a:r>
            <a:rPr lang="es-ES" sz="16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de los aspirantes de acuerdo con la </a:t>
          </a:r>
          <a:r>
            <a:rPr lang="es-ES" sz="1600" b="1" i="0" u="sng" kern="1200" dirty="0" smtClean="0">
              <a:latin typeface="Arial" panose="020B0604020202020204" pitchFamily="34" charset="0"/>
              <a:cs typeface="Arial" panose="020B0604020202020204" pitchFamily="34" charset="0"/>
            </a:rPr>
            <a:t>normatividad interna</a:t>
          </a:r>
          <a:r>
            <a:rPr lang="es-ES" sz="16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 de COLCIENCIAS.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600" b="0" i="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6.  </a:t>
          </a:r>
          <a:r>
            <a:rPr lang="en-US" sz="1600" b="0" i="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Realizar</a:t>
          </a:r>
          <a:r>
            <a:rPr lang="en-US" sz="1600" b="0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los </a:t>
          </a:r>
          <a:r>
            <a:rPr lang="en-US" sz="1600" b="0" i="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procesos</a:t>
          </a:r>
          <a:r>
            <a:rPr lang="en-US" sz="1600" b="0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US" sz="1600" b="1" i="0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seguimiento</a:t>
          </a:r>
          <a:r>
            <a:rPr lang="en-US" sz="1600" b="1" i="0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600" b="1" i="0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académico</a:t>
          </a:r>
          <a:r>
            <a:rPr lang="en-US" sz="1600" b="1" i="0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600" b="1" i="0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financiero</a:t>
          </a:r>
          <a:r>
            <a:rPr lang="en-US" sz="1600" b="1" i="0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n-US" sz="1600" b="1" i="0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condonació</a:t>
          </a:r>
          <a:r>
            <a:rPr lang="en-US" sz="1600" b="0" i="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</a:t>
          </a:r>
          <a:r>
            <a:rPr lang="en-US" sz="1600" b="0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US" sz="1600" b="0" i="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los</a:t>
          </a:r>
          <a:r>
            <a:rPr lang="en-US" sz="1600" b="0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600" b="0" i="0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beneficiriarios</a:t>
          </a:r>
          <a:r>
            <a:rPr lang="en-US" sz="1600" b="0" i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0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800" kern="1200" dirty="0"/>
        </a:p>
      </dsp:txBody>
      <dsp:txXfrm>
        <a:off x="0" y="0"/>
        <a:ext cx="8340051" cy="43157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FCDE79-0D33-4660-BDE8-DAA5BCC98784}">
      <dsp:nvSpPr>
        <dsp:cNvPr id="0" name=""/>
        <dsp:cNvSpPr/>
      </dsp:nvSpPr>
      <dsp:spPr>
        <a:xfrm>
          <a:off x="216052" y="2072795"/>
          <a:ext cx="1930520" cy="878606"/>
        </a:xfrm>
        <a:prstGeom prst="roundRect">
          <a:avLst>
            <a:gd name="adj" fmla="val 10000"/>
          </a:avLst>
        </a:prstGeom>
        <a:solidFill>
          <a:srgbClr val="1F8085"/>
        </a:solidFill>
        <a:ln>
          <a:solidFill>
            <a:srgbClr val="1F8085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CAUCA</a:t>
          </a:r>
          <a:endParaRPr lang="es-CO" sz="1800" b="1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1785" y="2098528"/>
        <a:ext cx="1879054" cy="8271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4904CB-FD2C-4DDA-9F56-323E1E626F3D}">
      <dsp:nvSpPr>
        <dsp:cNvPr id="0" name=""/>
        <dsp:cNvSpPr/>
      </dsp:nvSpPr>
      <dsp:spPr>
        <a:xfrm rot="5400000">
          <a:off x="4105711" y="-2013393"/>
          <a:ext cx="905717" cy="5138520"/>
        </a:xfrm>
        <a:prstGeom prst="round2SameRect">
          <a:avLst/>
        </a:prstGeom>
        <a:noFill/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Profesionales colombianos que </a:t>
          </a:r>
          <a:r>
            <a:rPr lang="es-CO" sz="14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hayan</a:t>
          </a:r>
          <a:r>
            <a:rPr lang="es-CO" sz="1400" b="1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s-CO" sz="1400" b="1" u="sng" kern="1200" dirty="0" smtClean="0">
              <a:latin typeface="Arial" panose="020B0604020202020204" pitchFamily="34" charset="0"/>
              <a:cs typeface="Arial" panose="020B0604020202020204" pitchFamily="34" charset="0"/>
            </a:rPr>
            <a:t>nacido o que hayan </a:t>
          </a:r>
          <a:r>
            <a:rPr lang="es-CO" sz="1400" b="1" u="sng" kern="1200" dirty="0" smtClean="0">
              <a:latin typeface="Arial" panose="020B0604020202020204" pitchFamily="34" charset="0"/>
              <a:cs typeface="Arial" panose="020B0604020202020204" pitchFamily="34" charset="0"/>
            </a:rPr>
            <a:t>residido por un periodo no inferior a 5 años  </a:t>
          </a:r>
          <a:r>
            <a:rPr lang="es-CO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en el Departamento del </a:t>
          </a:r>
          <a:r>
            <a:rPr lang="es-CO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Cauca y tengan admisión a un programa de maestría investigativa en una universidad acreditada.</a:t>
          </a:r>
          <a:endParaRPr lang="es-MX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989310" y="147221"/>
        <a:ext cx="5094307" cy="817291"/>
      </dsp:txXfrm>
    </dsp:sp>
    <dsp:sp modelId="{17B75B41-C975-401B-A1B2-483EF43A0BBA}">
      <dsp:nvSpPr>
        <dsp:cNvPr id="0" name=""/>
        <dsp:cNvSpPr/>
      </dsp:nvSpPr>
      <dsp:spPr>
        <a:xfrm>
          <a:off x="961" y="553"/>
          <a:ext cx="1988349" cy="1132147"/>
        </a:xfrm>
        <a:prstGeom prst="roundRect">
          <a:avLst/>
        </a:prstGeom>
        <a:solidFill>
          <a:srgbClr val="1F808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CAUCA</a:t>
          </a:r>
          <a:endParaRPr lang="es-MX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6228" y="55820"/>
        <a:ext cx="1877815" cy="10216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05A1E2-2076-4BA2-AF2E-2E2F790E4010}">
      <dsp:nvSpPr>
        <dsp:cNvPr id="0" name=""/>
        <dsp:cNvSpPr/>
      </dsp:nvSpPr>
      <dsp:spPr>
        <a:xfrm rot="5400000">
          <a:off x="2632619" y="-751353"/>
          <a:ext cx="2244455" cy="4299618"/>
        </a:xfrm>
        <a:prstGeom prst="round2SameRect">
          <a:avLst/>
        </a:prstGeom>
        <a:noFill/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/>
            <a:t>Industria</a:t>
          </a:r>
          <a:endParaRPr lang="es-MX" sz="1400" b="1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Biotecnología</a:t>
          </a:r>
          <a:endParaRPr lang="es-MX" sz="14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TIC</a:t>
          </a:r>
          <a:endParaRPr lang="es-MX" sz="14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Salud</a:t>
          </a:r>
          <a:endParaRPr lang="es-MX" sz="14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Educación</a:t>
          </a:r>
          <a:endParaRPr lang="es-MX" sz="14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Turismo</a:t>
          </a:r>
          <a:endParaRPr lang="es-MX" sz="14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Socio – Cultural</a:t>
          </a:r>
          <a:endParaRPr lang="es-MX" sz="14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Territorio y Ambiente</a:t>
          </a:r>
          <a:endParaRPr lang="es-MX" sz="1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605038" y="385793"/>
        <a:ext cx="4190053" cy="2025325"/>
      </dsp:txXfrm>
    </dsp:sp>
    <dsp:sp modelId="{81A898EA-457D-4811-A4E2-3D9481E2E582}">
      <dsp:nvSpPr>
        <dsp:cNvPr id="0" name=""/>
        <dsp:cNvSpPr/>
      </dsp:nvSpPr>
      <dsp:spPr>
        <a:xfrm>
          <a:off x="1091" y="927419"/>
          <a:ext cx="1602855" cy="953472"/>
        </a:xfrm>
        <a:prstGeom prst="roundRect">
          <a:avLst/>
        </a:prstGeom>
        <a:solidFill>
          <a:srgbClr val="1F808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Departamento del </a:t>
          </a:r>
          <a:r>
            <a:rPr lang="es-MX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Cauca</a:t>
          </a:r>
          <a:endParaRPr lang="es-MX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636" y="973964"/>
        <a:ext cx="1509765" cy="8603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DDCA3A-6AFA-4C0C-A345-95FB4D6E450A}">
      <dsp:nvSpPr>
        <dsp:cNvPr id="0" name=""/>
        <dsp:cNvSpPr/>
      </dsp:nvSpPr>
      <dsp:spPr>
        <a:xfrm>
          <a:off x="9962" y="11217"/>
          <a:ext cx="1990532" cy="563059"/>
        </a:xfrm>
        <a:prstGeom prst="roundRect">
          <a:avLst/>
        </a:prstGeom>
        <a:solidFill>
          <a:srgbClr val="1F808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0ED75B-4B0B-4EA6-BEEE-27DCC028CD72}">
      <dsp:nvSpPr>
        <dsp:cNvPr id="0" name=""/>
        <dsp:cNvSpPr/>
      </dsp:nvSpPr>
      <dsp:spPr>
        <a:xfrm>
          <a:off x="0" y="720082"/>
          <a:ext cx="1990532" cy="7384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$97.593.600</a:t>
          </a:r>
          <a:endParaRPr lang="es-CO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720082"/>
        <a:ext cx="1990532" cy="738487"/>
      </dsp:txXfrm>
    </dsp:sp>
    <dsp:sp modelId="{A6F4F29F-C544-494D-8156-F81298F4715D}">
      <dsp:nvSpPr>
        <dsp:cNvPr id="0" name=""/>
        <dsp:cNvSpPr/>
      </dsp:nvSpPr>
      <dsp:spPr>
        <a:xfrm>
          <a:off x="2199632" y="852"/>
          <a:ext cx="1990532" cy="604519"/>
        </a:xfrm>
        <a:prstGeom prst="roundRect">
          <a:avLst/>
        </a:prstGeom>
        <a:solidFill>
          <a:srgbClr val="1F808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181710-3F38-4C71-9FCC-3B4BF2EEFE06}">
      <dsp:nvSpPr>
        <dsp:cNvPr id="0" name=""/>
        <dsp:cNvSpPr/>
      </dsp:nvSpPr>
      <dsp:spPr>
        <a:xfrm>
          <a:off x="2199632" y="720078"/>
          <a:ext cx="1990532" cy="7384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2 Años</a:t>
          </a:r>
          <a:endParaRPr lang="es-CO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99632" y="720078"/>
        <a:ext cx="1990532" cy="73848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A41043-6266-49DD-A231-C8F6A448E299}">
      <dsp:nvSpPr>
        <dsp:cNvPr id="0" name=""/>
        <dsp:cNvSpPr/>
      </dsp:nvSpPr>
      <dsp:spPr>
        <a:xfrm>
          <a:off x="872149" y="1148"/>
          <a:ext cx="1640076" cy="498211"/>
        </a:xfrm>
        <a:prstGeom prst="roundRect">
          <a:avLst/>
        </a:prstGeom>
        <a:solidFill>
          <a:srgbClr val="1F808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ECAD9E1-D9C8-4356-87E2-8BFD77EB732D}">
      <dsp:nvSpPr>
        <dsp:cNvPr id="0" name=""/>
        <dsp:cNvSpPr/>
      </dsp:nvSpPr>
      <dsp:spPr>
        <a:xfrm>
          <a:off x="358921" y="747918"/>
          <a:ext cx="2666532" cy="817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- Sostenimiento mensual: $2.500.00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- Apoyo para el pago de la matrícula</a:t>
          </a:r>
          <a:endParaRPr lang="es-CO" sz="1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8921" y="747918"/>
        <a:ext cx="2666532" cy="8175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6" y="5"/>
            <a:ext cx="3037146" cy="464739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1657" y="5"/>
            <a:ext cx="3037146" cy="464739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8E3EC406-C46B-455E-A468-470E720D968F}" type="datetimeFigureOut">
              <a:rPr lang="es-ES" smtClean="0"/>
              <a:pPr/>
              <a:t>08/08/2018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6" y="8830066"/>
            <a:ext cx="3037146" cy="464739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1657" y="8830066"/>
            <a:ext cx="3037146" cy="464739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97E00A49-C3FF-4825-9C47-17898AA46752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920919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6" y="5"/>
            <a:ext cx="3037146" cy="464739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1657" y="5"/>
            <a:ext cx="3037146" cy="464739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B329F024-E68C-4578-9C83-7ADE0F4DA8F7}" type="datetimeFigureOut">
              <a:rPr lang="es-ES" smtClean="0"/>
              <a:pPr/>
              <a:t>08/08/2018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41850" cy="3481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3" rIns="91427" bIns="45713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0883" y="4415831"/>
            <a:ext cx="5608641" cy="4182662"/>
          </a:xfrm>
          <a:prstGeom prst="rect">
            <a:avLst/>
          </a:prstGeom>
        </p:spPr>
        <p:txBody>
          <a:bodyPr vert="horz" lIns="91427" tIns="45713" rIns="91427" bIns="45713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6" y="8830066"/>
            <a:ext cx="3037146" cy="464739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1657" y="8830066"/>
            <a:ext cx="3037146" cy="464739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EFFDC3F2-7315-41E9-B988-9BB19B8A71E7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549191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967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3427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3427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9277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31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124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342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405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342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53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6241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3427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342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29199-09AB-0641-89DD-2C09FACFAE2D}" type="datetimeFigureOut">
              <a:rPr lang="es-ES" smtClean="0"/>
              <a:pPr/>
              <a:t>08/08/2018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9403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Verdana"/>
                <a:cs typeface="Verdana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8454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/>
                <a:cs typeface="Verdana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28800"/>
            <a:ext cx="8229600" cy="4497363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54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065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b="1">
                <a:latin typeface="Verdana"/>
                <a:cs typeface="Verdana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dirty="0" smtClean="0"/>
              <a:t>Haga clic para modificar el estilo de subtítulo del patrón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613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/>
                <a:cs typeface="Verdana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47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Verdana"/>
                <a:cs typeface="Verdana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041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" dirty="0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56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682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="1">
                <a:latin typeface="Verdana"/>
                <a:cs typeface="Verdana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832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85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Verdana"/>
                <a:cs typeface="Verdana"/>
              </a:defRPr>
            </a:lvl1pPr>
          </a:lstStyle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144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Plantilla Institucional-03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803136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F629199-09AB-0641-89DD-2C09FACFAE2D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8BC9E-1ADB-414A-B6F4-1D6750936AA2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093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800" b="1" kern="1200">
          <a:solidFill>
            <a:srgbClr val="FFFFFF"/>
          </a:solidFill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Plantilla Institucional-01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6803136"/>
          </a:xfrm>
          <a:prstGeom prst="rect">
            <a:avLst/>
          </a:prstGeom>
        </p:spPr>
      </p:pic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52534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F05038-46AE-E54B-9A8F-9C14E4EE0735}" type="datetimeFigureOut">
              <a:rPr lang="es-ES" smtClean="0"/>
              <a:pPr/>
              <a:t>08/08/2018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ADA8-29E0-AD46-A963-3711A6D9CF5F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915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 CuadroTexto"/>
          <p:cNvSpPr txBox="1"/>
          <p:nvPr/>
        </p:nvSpPr>
        <p:spPr>
          <a:xfrm>
            <a:off x="179512" y="2989401"/>
            <a:ext cx="8856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s-E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CONVOCATORIA PARA LA FORMACIÓN DE CAPITAL HUMANO DE ALTO NIVEL PARA </a:t>
            </a:r>
            <a:r>
              <a:rPr lang="es-E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REGIONES - CAUCA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1 CuadroTexto"/>
          <p:cNvSpPr txBox="1"/>
          <p:nvPr/>
        </p:nvSpPr>
        <p:spPr>
          <a:xfrm>
            <a:off x="5580112" y="5872944"/>
            <a:ext cx="34563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1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Código M301PR01F08</a:t>
            </a:r>
          </a:p>
          <a:p>
            <a:pPr algn="r"/>
            <a:r>
              <a:rPr lang="es-CO" sz="11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Versión: 01</a:t>
            </a:r>
          </a:p>
          <a:p>
            <a:pPr algn="r"/>
            <a:r>
              <a:rPr lang="es-CO" sz="11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Fecha: 2015-04-21</a:t>
            </a:r>
            <a:endParaRPr lang="en-US" sz="11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54337" t="46200" r="29912" b="26500"/>
          <a:stretch/>
        </p:blipFill>
        <p:spPr>
          <a:xfrm>
            <a:off x="395536" y="188640"/>
            <a:ext cx="2016224" cy="196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0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251520" y="321172"/>
            <a:ext cx="4680520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CONDICIONES INHABILITANTES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1043608" y="2060848"/>
            <a:ext cx="6996781" cy="2887980"/>
            <a:chOff x="141571" y="432051"/>
            <a:chExt cx="6996781" cy="2950791"/>
          </a:xfrm>
        </p:grpSpPr>
        <p:sp>
          <p:nvSpPr>
            <p:cNvPr id="7" name="Rectángulo 6"/>
            <p:cNvSpPr/>
            <p:nvPr/>
          </p:nvSpPr>
          <p:spPr>
            <a:xfrm>
              <a:off x="149971" y="432051"/>
              <a:ext cx="6988381" cy="2950791"/>
            </a:xfrm>
            <a:prstGeom prst="rect">
              <a:avLst/>
            </a:prstGeom>
            <a:ln>
              <a:solidFill>
                <a:srgbClr val="1F808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8" name="Rectángulo 7"/>
            <p:cNvSpPr/>
            <p:nvPr/>
          </p:nvSpPr>
          <p:spPr>
            <a:xfrm>
              <a:off x="141571" y="432051"/>
              <a:ext cx="6988381" cy="29507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 smtClean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Haber recibido financiación para un programa de maestría a través de convocatorias realizadas por COLCIENCIAS en años anteriores o financiados con recursos del SGR.</a:t>
              </a: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 smtClean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La propuesta de investigación no responde a los focos priorizados definidos por el Departamento.</a:t>
              </a: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 smtClean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La universidad a la cual aplicó no se encuentra acreditada por el Ministerio de Educación Nacional.</a:t>
              </a: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 smtClean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Tener título de formación igual o superior al nivel ofertado en los términos de referencia de esta convocatoria.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O" sz="1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229993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179512" y="332656"/>
            <a:ext cx="4032448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s-CO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FINANCIACIÓN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539552" y="1052736"/>
            <a:ext cx="8280920" cy="5328592"/>
            <a:chOff x="-197140" y="615986"/>
            <a:chExt cx="7115864" cy="2398166"/>
          </a:xfrm>
        </p:grpSpPr>
        <p:sp>
          <p:nvSpPr>
            <p:cNvPr id="8" name="Rectángulo 7"/>
            <p:cNvSpPr/>
            <p:nvPr/>
          </p:nvSpPr>
          <p:spPr>
            <a:xfrm>
              <a:off x="-197140" y="615986"/>
              <a:ext cx="7115864" cy="2398166"/>
            </a:xfrm>
            <a:prstGeom prst="rect">
              <a:avLst/>
            </a:prstGeom>
            <a:ln>
              <a:solidFill>
                <a:srgbClr val="1F808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9" name="Rectángulo 8"/>
            <p:cNvSpPr/>
            <p:nvPr/>
          </p:nvSpPr>
          <p:spPr>
            <a:xfrm>
              <a:off x="-125132" y="701823"/>
              <a:ext cx="6941149" cy="21581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t" anchorCtr="0">
              <a:noAutofit/>
            </a:bodyPr>
            <a:lstStyle/>
            <a:p>
              <a:pPr algn="just"/>
              <a:r>
                <a:rPr lang="es-CO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Para la financiación de la presente convocatoria se cuenta con recursos provenientes del Fondo de Ciencia, Tecnología e Innovación del Sistema General de Regalías asignados al Departamento del Cauca por el OCAD de </a:t>
              </a:r>
              <a:r>
                <a:rPr lang="es-CO" sz="1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CTeI</a:t>
              </a:r>
              <a:r>
                <a:rPr lang="es-CO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para el desarrollo del proyecto “FORMACIÓN DE CAPITAL HUMANO DE ALTO NIVEL PARA LA INVESTIGACIÓN EL DESARROLLO TECNOLÓGICO Y LA INNOVACIÓN – MAESTRÍAS INVESTIGATIVAS DEL DEPARTAMENTO DEL CAUCA”</a:t>
              </a:r>
            </a:p>
            <a:p>
              <a:pPr algn="just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just"/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121421128"/>
              </p:ext>
            </p:extLst>
          </p:nvPr>
        </p:nvGraphicFramePr>
        <p:xfrm>
          <a:off x="2339752" y="2831450"/>
          <a:ext cx="4200128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2555776" y="2924944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Financiación</a:t>
            </a:r>
            <a:endParaRPr lang="es-CO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860032" y="2920668"/>
            <a:ext cx="1368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Duración</a:t>
            </a:r>
            <a:endParaRPr lang="es-CO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2138349716"/>
              </p:ext>
            </p:extLst>
          </p:nvPr>
        </p:nvGraphicFramePr>
        <p:xfrm>
          <a:off x="2771800" y="4344452"/>
          <a:ext cx="3384376" cy="1828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CuadroTexto 11"/>
          <p:cNvSpPr txBox="1"/>
          <p:nvPr/>
        </p:nvSpPr>
        <p:spPr>
          <a:xfrm>
            <a:off x="3851920" y="4437112"/>
            <a:ext cx="1223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Rubros</a:t>
            </a:r>
            <a:endParaRPr lang="es-CO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92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5"/>
          <p:cNvSpPr txBox="1"/>
          <p:nvPr/>
        </p:nvSpPr>
        <p:spPr>
          <a:xfrm>
            <a:off x="395536" y="332656"/>
            <a:ext cx="3384376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s-CO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CRONOGRAMA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772676" y="1268760"/>
            <a:ext cx="7327716" cy="4248472"/>
            <a:chOff x="-197140" y="-1260153"/>
            <a:chExt cx="7327716" cy="4340872"/>
          </a:xfrm>
        </p:grpSpPr>
        <p:sp>
          <p:nvSpPr>
            <p:cNvPr id="7" name="Rectángulo 6"/>
            <p:cNvSpPr/>
            <p:nvPr/>
          </p:nvSpPr>
          <p:spPr>
            <a:xfrm>
              <a:off x="-197140" y="-1260153"/>
              <a:ext cx="7327716" cy="4340872"/>
            </a:xfrm>
            <a:prstGeom prst="rect">
              <a:avLst/>
            </a:prstGeom>
            <a:ln>
              <a:solidFill>
                <a:srgbClr val="1F808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8" name="Rectángulo 7"/>
            <p:cNvSpPr/>
            <p:nvPr/>
          </p:nvSpPr>
          <p:spPr>
            <a:xfrm>
              <a:off x="-125132" y="-965857"/>
              <a:ext cx="7153670" cy="3825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O" sz="18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61032" t="21000" r="12194" b="41901"/>
          <a:stretch/>
        </p:blipFill>
        <p:spPr>
          <a:xfrm>
            <a:off x="2065236" y="1484784"/>
            <a:ext cx="489654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5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251520" y="404664"/>
            <a:ext cx="4536504" cy="432048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 INSCRIPCIÓN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268760"/>
            <a:ext cx="8832981" cy="4968552"/>
          </a:xfrm>
          <a:prstGeom prst="rect">
            <a:avLst/>
          </a:prstGeom>
        </p:spPr>
      </p:pic>
      <p:sp>
        <p:nvSpPr>
          <p:cNvPr id="6" name="Flecha izquierda 5"/>
          <p:cNvSpPr/>
          <p:nvPr/>
        </p:nvSpPr>
        <p:spPr>
          <a:xfrm>
            <a:off x="1979712" y="2492896"/>
            <a:ext cx="576064" cy="216024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1726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51520" y="404664"/>
            <a:ext cx="4536504" cy="432048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INSCRIPCIÓN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96752"/>
            <a:ext cx="8687949" cy="4886972"/>
          </a:xfrm>
          <a:prstGeom prst="rect">
            <a:avLst/>
          </a:prstGeom>
        </p:spPr>
      </p:pic>
      <p:sp>
        <p:nvSpPr>
          <p:cNvPr id="4" name="Flecha izquierda 3"/>
          <p:cNvSpPr/>
          <p:nvPr/>
        </p:nvSpPr>
        <p:spPr>
          <a:xfrm>
            <a:off x="3203848" y="4077072"/>
            <a:ext cx="576064" cy="216024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566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/>
          <p:cNvSpPr txBox="1"/>
          <p:nvPr/>
        </p:nvSpPr>
        <p:spPr>
          <a:xfrm>
            <a:off x="251520" y="404664"/>
            <a:ext cx="4536504" cy="432048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INSCRIPCIÓN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196752"/>
            <a:ext cx="8832981" cy="4968552"/>
          </a:xfrm>
          <a:prstGeom prst="rect">
            <a:avLst/>
          </a:prstGeom>
        </p:spPr>
      </p:pic>
      <p:sp>
        <p:nvSpPr>
          <p:cNvPr id="3" name="Flecha izquierda 2"/>
          <p:cNvSpPr/>
          <p:nvPr/>
        </p:nvSpPr>
        <p:spPr>
          <a:xfrm>
            <a:off x="1331640" y="4221088"/>
            <a:ext cx="432048" cy="144016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27936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51520" y="404664"/>
            <a:ext cx="4536504" cy="432048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INSCRIPCIÓN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76" y="1196752"/>
            <a:ext cx="8807962" cy="495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6622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51520" y="404664"/>
            <a:ext cx="4536504" cy="432048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INSCRIPCIÓN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052736"/>
            <a:ext cx="8704967" cy="4896544"/>
          </a:xfrm>
          <a:prstGeom prst="rect">
            <a:avLst/>
          </a:prstGeom>
        </p:spPr>
      </p:pic>
      <p:sp>
        <p:nvSpPr>
          <p:cNvPr id="4" name="Flecha derecha 3"/>
          <p:cNvSpPr/>
          <p:nvPr/>
        </p:nvSpPr>
        <p:spPr>
          <a:xfrm>
            <a:off x="2267744" y="2564904"/>
            <a:ext cx="576064" cy="14401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51675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51520" y="404664"/>
            <a:ext cx="4536504" cy="432048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INSCRIPCIÓN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124744"/>
            <a:ext cx="8832980" cy="4968552"/>
          </a:xfrm>
          <a:prstGeom prst="rect">
            <a:avLst/>
          </a:prstGeom>
        </p:spPr>
      </p:pic>
      <p:sp>
        <p:nvSpPr>
          <p:cNvPr id="4" name="Flecha derecha 3"/>
          <p:cNvSpPr/>
          <p:nvPr/>
        </p:nvSpPr>
        <p:spPr>
          <a:xfrm>
            <a:off x="2051720" y="3933056"/>
            <a:ext cx="576064" cy="14401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Flecha derecha 5"/>
          <p:cNvSpPr/>
          <p:nvPr/>
        </p:nvSpPr>
        <p:spPr>
          <a:xfrm>
            <a:off x="2051720" y="3573016"/>
            <a:ext cx="576064" cy="14401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8796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5"/>
          <p:cNvSpPr txBox="1"/>
          <p:nvPr/>
        </p:nvSpPr>
        <p:spPr>
          <a:xfrm>
            <a:off x="395536" y="332656"/>
            <a:ext cx="3744416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s-CO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ACLARACIONES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663618" y="2276872"/>
            <a:ext cx="7831772" cy="2448273"/>
            <a:chOff x="-197140" y="-1260153"/>
            <a:chExt cx="7327716" cy="4340872"/>
          </a:xfrm>
        </p:grpSpPr>
        <p:sp>
          <p:nvSpPr>
            <p:cNvPr id="7" name="Rectángulo 6"/>
            <p:cNvSpPr/>
            <p:nvPr/>
          </p:nvSpPr>
          <p:spPr>
            <a:xfrm>
              <a:off x="-197140" y="-1260153"/>
              <a:ext cx="7327716" cy="4340872"/>
            </a:xfrm>
            <a:prstGeom prst="rect">
              <a:avLst/>
            </a:prstGeom>
            <a:ln>
              <a:solidFill>
                <a:srgbClr val="1F808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8" name="Rectángulo 7"/>
            <p:cNvSpPr/>
            <p:nvPr/>
          </p:nvSpPr>
          <p:spPr>
            <a:xfrm>
              <a:off x="-125132" y="-965857"/>
              <a:ext cx="7153670" cy="3825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O" sz="18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CuadroTexto 3"/>
          <p:cNvSpPr txBox="1"/>
          <p:nvPr/>
        </p:nvSpPr>
        <p:spPr>
          <a:xfrm>
            <a:off x="754150" y="2447048"/>
            <a:ext cx="765070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Una vez publicados los resultados preliminares del banco de elegibles, los interesados podrán presentar solicitudes de aclaraciones y comentarios por un período de tres (3) días hábiles. Por fuera de este término se considera que las reclamaciones son extemporáneas. </a:t>
            </a:r>
            <a:endParaRPr lang="es-CO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Las </a:t>
            </a: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peticiones y reclamaciones favor diligenciar el formulario electrónico que se encuentra disponible en el enlace </a:t>
            </a:r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http://www.colciencias.gov.co/ciudadano/canal-pqrds</a:t>
            </a: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, con el asunto “CONVOCATORIA PARA LA FORMACIÓN DE CAPITAL HUMANO DE ALTO NIVEL PARA LAS REGIONES – CAUCA”.</a:t>
            </a:r>
            <a:endParaRPr lang="es-CO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97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395536" y="404664"/>
            <a:ext cx="4248472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INFORMACIÓN </a:t>
            </a:r>
            <a:r>
              <a:rPr lang="es-CO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GENERAL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66895428"/>
              </p:ext>
            </p:extLst>
          </p:nvPr>
        </p:nvGraphicFramePr>
        <p:xfrm>
          <a:off x="749603" y="1844824"/>
          <a:ext cx="7500778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861314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5"/>
          <p:cNvSpPr txBox="1"/>
          <p:nvPr/>
        </p:nvSpPr>
        <p:spPr>
          <a:xfrm>
            <a:off x="395536" y="332656"/>
            <a:ext cx="3744416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s-CO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PARA TENER EN CUENTA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772676" y="1268759"/>
            <a:ext cx="7831772" cy="4878055"/>
            <a:chOff x="-197140" y="-1260153"/>
            <a:chExt cx="7327716" cy="4340872"/>
          </a:xfrm>
        </p:grpSpPr>
        <p:sp>
          <p:nvSpPr>
            <p:cNvPr id="7" name="Rectángulo 6"/>
            <p:cNvSpPr/>
            <p:nvPr/>
          </p:nvSpPr>
          <p:spPr>
            <a:xfrm>
              <a:off x="-197140" y="-1260153"/>
              <a:ext cx="7327716" cy="4340872"/>
            </a:xfrm>
            <a:prstGeom prst="rect">
              <a:avLst/>
            </a:prstGeom>
            <a:ln>
              <a:solidFill>
                <a:srgbClr val="1F808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8" name="Rectángulo 7"/>
            <p:cNvSpPr/>
            <p:nvPr/>
          </p:nvSpPr>
          <p:spPr>
            <a:xfrm>
              <a:off x="-125132" y="-965857"/>
              <a:ext cx="7153670" cy="3825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O" sz="18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18112" t="31500" r="52751" b="18801"/>
          <a:stretch/>
        </p:blipFill>
        <p:spPr>
          <a:xfrm>
            <a:off x="231916" y="4129081"/>
            <a:ext cx="2232248" cy="21417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CuadroTexto 3"/>
          <p:cNvSpPr txBox="1"/>
          <p:nvPr/>
        </p:nvSpPr>
        <p:spPr>
          <a:xfrm>
            <a:off x="844684" y="1556793"/>
            <a:ext cx="71536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Subsanación: </a:t>
            </a:r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Solo aplica cuando el documento es ilegible, no esta suscrito o presenta inconsistencias.</a:t>
            </a:r>
          </a:p>
          <a:p>
            <a:endParaRPr lang="es-CO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En caso de aplicar de manera simultanea a dos o mas convocatorias, deberán escoger sólo una de ellas e informarlo por escrito a COLCIENCIAS.</a:t>
            </a:r>
          </a:p>
          <a:p>
            <a:endParaRPr lang="es-CO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Durante el desarrollo del programa de estudios, se deberá mantener un</a:t>
            </a:r>
            <a:r>
              <a:rPr lang="es-CO" sz="1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promedio académico acumulado mínimo de 4.0</a:t>
            </a:r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s-CO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696368" y="3608825"/>
            <a:ext cx="553171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Se podrán desarrollar actividades adicionales al programa de estudios siempre y cuando el beneficiario </a:t>
            </a:r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cumpla a cabalidad con los compromisos adquiridos </a:t>
            </a: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en el proceso </a:t>
            </a:r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 legalización </a:t>
            </a: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del crédito educativo y se mantenga el promedio mínimo indicado. </a:t>
            </a:r>
            <a:endParaRPr lang="es-CO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No será tenida en cuenta </a:t>
            </a: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para el proceso de evaluación y selección, la información enviada en medios distintos al aplicativo indicado (correo postal, fax, correo electrónico o cualquier otro), ni posterior a la fecha y hora límite establecida.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40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5"/>
          <p:cNvSpPr txBox="1"/>
          <p:nvPr/>
        </p:nvSpPr>
        <p:spPr>
          <a:xfrm>
            <a:off x="395536" y="332656"/>
            <a:ext cx="3744416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s-CO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PARA TENER EN CUENTA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772676" y="1227420"/>
            <a:ext cx="7722715" cy="4671358"/>
            <a:chOff x="-197140" y="-1296940"/>
            <a:chExt cx="7225678" cy="4156937"/>
          </a:xfrm>
        </p:grpSpPr>
        <p:sp>
          <p:nvSpPr>
            <p:cNvPr id="7" name="Rectángulo 6"/>
            <p:cNvSpPr/>
            <p:nvPr/>
          </p:nvSpPr>
          <p:spPr>
            <a:xfrm>
              <a:off x="-197140" y="-1296940"/>
              <a:ext cx="6975573" cy="3524308"/>
            </a:xfrm>
            <a:prstGeom prst="rect">
              <a:avLst/>
            </a:prstGeom>
            <a:ln>
              <a:solidFill>
                <a:srgbClr val="1F808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8" name="Rectángulo 7"/>
            <p:cNvSpPr/>
            <p:nvPr/>
          </p:nvSpPr>
          <p:spPr>
            <a:xfrm>
              <a:off x="-125132" y="-965857"/>
              <a:ext cx="7153670" cy="3825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O" sz="18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18112" t="31500" r="52751" b="18801"/>
          <a:stretch/>
        </p:blipFill>
        <p:spPr>
          <a:xfrm>
            <a:off x="231916" y="4129081"/>
            <a:ext cx="2232248" cy="21417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CuadroTexto 3"/>
          <p:cNvSpPr txBox="1"/>
          <p:nvPr/>
        </p:nvSpPr>
        <p:spPr>
          <a:xfrm>
            <a:off x="844684" y="1556793"/>
            <a:ext cx="715367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Se debe diligenciar y/o actualizar en su totalidad la hoja de vida en la herramienta </a:t>
            </a:r>
            <a:r>
              <a:rPr lang="es-CO" sz="1400" dirty="0" err="1">
                <a:latin typeface="Arial" panose="020B0604020202020204" pitchFamily="34" charset="0"/>
                <a:cs typeface="Arial" panose="020B0604020202020204" pitchFamily="34" charset="0"/>
              </a:rPr>
              <a:t>CvLAC</a:t>
            </a: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 antes de ingresar al aplicativo </a:t>
            </a:r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FORMACIÓN PARA LAS REGIONES</a:t>
            </a:r>
            <a:r>
              <a:rPr lang="es-CO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Las postulaciones de candidatos a maestría nacional cuya calificación sea igual o superior a </a:t>
            </a:r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SESENTA y TRES (63) </a:t>
            </a: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puntos ingresarán al Banco de Elegibles. Las postulaciones se </a:t>
            </a:r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agruparan de acuerdo con los focos priorizados y se ordenaran en estricto orden de calificación.</a:t>
            </a:r>
            <a:endParaRPr lang="es-CO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696368" y="3608825"/>
            <a:ext cx="55317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dirty="0">
                <a:latin typeface="Arial" panose="020B0604020202020204" pitchFamily="34" charset="0"/>
                <a:cs typeface="Arial" panose="020B0604020202020204" pitchFamily="34" charset="0"/>
              </a:rPr>
              <a:t>Los beneficiarios seleccionados en el primer corte de la convocatoria deberán iniciar sus estudios a más tardar en el segundo semestre de 2019. </a:t>
            </a:r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La financiación se otorgará a partir del primer semestre de 2019.</a:t>
            </a:r>
          </a:p>
        </p:txBody>
      </p:sp>
    </p:spTree>
    <p:extLst>
      <p:ext uri="{BB962C8B-B14F-4D97-AF65-F5344CB8AC3E}">
        <p14:creationId xmlns:p14="http://schemas.microsoft.com/office/powerpoint/2010/main" val="302881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95536" y="1137265"/>
            <a:ext cx="81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 smtClean="0">
                <a:solidFill>
                  <a:srgbClr val="1E7D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 de COLCIENCIAS:</a:t>
            </a:r>
            <a:endParaRPr lang="es-CO" b="1" dirty="0" smtClean="0">
              <a:solidFill>
                <a:srgbClr val="1E7D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259760876"/>
              </p:ext>
            </p:extLst>
          </p:nvPr>
        </p:nvGraphicFramePr>
        <p:xfrm>
          <a:off x="467544" y="1844824"/>
          <a:ext cx="835292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395536" y="404664"/>
            <a:ext cx="4248472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INFORMACIÓN </a:t>
            </a:r>
            <a:r>
              <a:rPr lang="es-CO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96868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2 Diagrama"/>
          <p:cNvGraphicFramePr/>
          <p:nvPr>
            <p:extLst>
              <p:ext uri="{D42A27DB-BD31-4B8C-83A1-F6EECF244321}">
                <p14:modId xmlns:p14="http://schemas.microsoft.com/office/powerpoint/2010/main" val="574626711"/>
              </p:ext>
            </p:extLst>
          </p:nvPr>
        </p:nvGraphicFramePr>
        <p:xfrm>
          <a:off x="611560" y="980728"/>
          <a:ext cx="8019775" cy="4822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6" name="Grupo 14"/>
          <p:cNvGrpSpPr/>
          <p:nvPr/>
        </p:nvGrpSpPr>
        <p:grpSpPr>
          <a:xfrm>
            <a:off x="3347864" y="2992896"/>
            <a:ext cx="2014633" cy="999852"/>
            <a:chOff x="4443477" y="842213"/>
            <a:chExt cx="1158505" cy="790487"/>
          </a:xfrm>
          <a:scene3d>
            <a:camera prst="orthographicFront"/>
            <a:lightRig rig="flat" dir="t"/>
          </a:scene3d>
        </p:grpSpPr>
        <p:sp>
          <p:nvSpPr>
            <p:cNvPr id="17" name="Rectángulo redondeado 15"/>
            <p:cNvSpPr/>
            <p:nvPr/>
          </p:nvSpPr>
          <p:spPr>
            <a:xfrm>
              <a:off x="4443477" y="908635"/>
              <a:ext cx="1158505" cy="724065"/>
            </a:xfrm>
            <a:prstGeom prst="roundRect">
              <a:avLst>
                <a:gd name="adj" fmla="val 10000"/>
              </a:avLst>
            </a:prstGeom>
            <a:ln w="28575">
              <a:solidFill>
                <a:srgbClr val="1E7D82"/>
              </a:solidFill>
            </a:ln>
            <a:sp3d z="-190500" extrusionH="12700" prstMaterial="plastic">
              <a:bevelT w="50800" h="50800"/>
            </a:sp3d>
          </p:spPr>
          <p:style>
            <a:lnRef idx="1">
              <a:schemeClr val="accent3">
                <a:hueOff val="451767"/>
                <a:satOff val="16667"/>
                <a:lumOff val="-2451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Rectángulo 16"/>
            <p:cNvSpPr/>
            <p:nvPr/>
          </p:nvSpPr>
          <p:spPr>
            <a:xfrm>
              <a:off x="4464684" y="842213"/>
              <a:ext cx="1116091" cy="681651"/>
            </a:xfrm>
            <a:prstGeom prst="rect">
              <a:avLst/>
            </a:prstGeom>
            <a:ln w="28575">
              <a:solidFill>
                <a:srgbClr val="1E7D82"/>
              </a:solidFill>
            </a:ln>
            <a:sp3d z="-1905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9050" tIns="12700" rIns="19050" bIns="12700" spcCol="1270" anchor="ctr"/>
            <a:lstStyle/>
            <a:p>
              <a:pPr algn="ctr" defTabSz="91421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O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Maestría </a:t>
              </a:r>
              <a:r>
                <a:rPr lang="es-CO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Nacional</a:t>
              </a:r>
              <a:endParaRPr lang="es-MX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CuadroTexto 14"/>
          <p:cNvSpPr txBox="1"/>
          <p:nvPr/>
        </p:nvSpPr>
        <p:spPr>
          <a:xfrm>
            <a:off x="251520" y="386229"/>
            <a:ext cx="4248472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METAS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CuadroTexto 44"/>
          <p:cNvSpPr txBox="1"/>
          <p:nvPr/>
        </p:nvSpPr>
        <p:spPr>
          <a:xfrm>
            <a:off x="5652120" y="3185046"/>
            <a:ext cx="295232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40</a:t>
            </a:r>
            <a:r>
              <a:rPr lang="es-CO" sz="1600" b="1" dirty="0" smtClean="0"/>
              <a:t> </a:t>
            </a:r>
            <a:r>
              <a:rPr lang="es-CO" sz="1600" b="1" u="sng" dirty="0" smtClean="0">
                <a:solidFill>
                  <a:srgbClr val="FF0000"/>
                </a:solidFill>
              </a:rPr>
              <a:t>CREDITOS EDUCATIVOS CONDONABLES</a:t>
            </a:r>
            <a:endParaRPr lang="es-CO" sz="16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0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1077809" y="1737580"/>
            <a:ext cx="6988381" cy="3382839"/>
            <a:chOff x="149971" y="3"/>
            <a:chExt cx="6988381" cy="3382839"/>
          </a:xfrm>
        </p:grpSpPr>
        <p:sp>
          <p:nvSpPr>
            <p:cNvPr id="5" name="Rectángulo 4"/>
            <p:cNvSpPr/>
            <p:nvPr/>
          </p:nvSpPr>
          <p:spPr>
            <a:xfrm>
              <a:off x="149971" y="3"/>
              <a:ext cx="6988381" cy="3382839"/>
            </a:xfrm>
            <a:prstGeom prst="rect">
              <a:avLst/>
            </a:prstGeom>
            <a:ln>
              <a:solidFill>
                <a:srgbClr val="1F808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6" name="Rectángulo 5"/>
            <p:cNvSpPr/>
            <p:nvPr/>
          </p:nvSpPr>
          <p:spPr>
            <a:xfrm>
              <a:off x="149971" y="3"/>
              <a:ext cx="6988381" cy="3382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endParaRPr lang="es-CO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s-CO" b="1" u="sng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CRÉDITO EDUCATIVO </a:t>
              </a:r>
              <a:r>
                <a:rPr lang="es-CO" b="1" u="sng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CONDONABLE</a:t>
              </a:r>
              <a:endParaRPr lang="es-CO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s-CO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s-CO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Instrumento de financiación de estudios de postgrado (maestría y doctorado) 100% </a:t>
              </a:r>
              <a:r>
                <a:rPr lang="es-CO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condonable</a:t>
              </a:r>
              <a:r>
                <a:rPr lang="es-CO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siempre y cuando se cumpla con:  la obtención del título y realizar actividades de I+D+I en beneficio del departamento durante el mismo tiempo financiado.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 smtClean="0"/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O" sz="1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469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4"/>
          <p:cNvGraphicFramePr/>
          <p:nvPr>
            <p:extLst>
              <p:ext uri="{D42A27DB-BD31-4B8C-83A1-F6EECF244321}">
                <p14:modId xmlns:p14="http://schemas.microsoft.com/office/powerpoint/2010/main" val="1742956398"/>
              </p:ext>
            </p:extLst>
          </p:nvPr>
        </p:nvGraphicFramePr>
        <p:xfrm>
          <a:off x="1043608" y="2780928"/>
          <a:ext cx="7128792" cy="11332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2483768" y="1628800"/>
            <a:ext cx="385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MAESTRÍA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NACIONAL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51520" y="352981"/>
            <a:ext cx="3456384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DIRIGIDO A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7071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591780" y="1095129"/>
            <a:ext cx="385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MAESTRÍA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NACIONAL</a:t>
            </a: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683568" y="1556792"/>
            <a:ext cx="7992888" cy="4320480"/>
            <a:chOff x="149971" y="432051"/>
            <a:chExt cx="6988381" cy="2950791"/>
          </a:xfrm>
        </p:grpSpPr>
        <p:sp>
          <p:nvSpPr>
            <p:cNvPr id="7" name="Rectángulo 6"/>
            <p:cNvSpPr/>
            <p:nvPr/>
          </p:nvSpPr>
          <p:spPr>
            <a:xfrm>
              <a:off x="149971" y="432051"/>
              <a:ext cx="6988381" cy="2950791"/>
            </a:xfrm>
            <a:prstGeom prst="rect">
              <a:avLst/>
            </a:prstGeom>
            <a:ln>
              <a:solidFill>
                <a:srgbClr val="1F808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8" name="Rectángulo 7"/>
            <p:cNvSpPr/>
            <p:nvPr/>
          </p:nvSpPr>
          <p:spPr>
            <a:xfrm>
              <a:off x="149971" y="432051"/>
              <a:ext cx="6988381" cy="29507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algn="just" defTabSz="914216">
                <a:defRPr/>
              </a:pPr>
              <a:endParaRPr lang="es-MX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just" defTabSz="914216">
                <a:buFont typeface="Arial" panose="020B0604020202020204" pitchFamily="34" charset="0"/>
                <a:buChar char="•"/>
                <a:defRPr/>
              </a:pP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Haber nacido o haber residido por un periodo no inferior a 5 años en el Departamento del Cauca.</a:t>
              </a:r>
            </a:p>
            <a:p>
              <a:pPr algn="just" defTabSz="914216">
                <a:defRPr/>
              </a:pPr>
              <a:endParaRPr lang="es-MX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just" defTabSz="914216">
                <a:buFont typeface="Arial" panose="020B0604020202020204" pitchFamily="34" charset="0"/>
                <a:buChar char="•"/>
                <a:defRPr/>
              </a:pP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Tener </a:t>
              </a:r>
              <a:r>
                <a:rPr lang="es-MX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título </a:t>
              </a: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profesional.</a:t>
              </a:r>
            </a:p>
            <a:p>
              <a:pPr marL="285750" indent="-285750" algn="just" defTabSz="914216">
                <a:buFont typeface="Arial" panose="020B0604020202020204" pitchFamily="34" charset="0"/>
                <a:buChar char="•"/>
                <a:defRPr/>
              </a:pPr>
              <a:endParaRPr lang="es-MX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just" defTabSz="914216">
                <a:buFont typeface="Arial" panose="020B0604020202020204" pitchFamily="34" charset="0"/>
                <a:buChar char="•"/>
                <a:defRPr/>
              </a:pP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Haber obtenido un promedio </a:t>
              </a: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mínimo de </a:t>
              </a:r>
              <a:r>
                <a:rPr lang="es-MX" sz="1400" b="1" u="sng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3.8/5.0 durante el pregrado</a:t>
              </a: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s-MX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just" defTabSz="914216">
                <a:defRPr/>
              </a:pPr>
              <a:endParaRPr lang="es-MX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just" defTabSz="914216">
                <a:buFont typeface="Arial" panose="020B0604020202020204" pitchFamily="34" charset="0"/>
                <a:buChar char="•"/>
                <a:defRPr/>
              </a:pPr>
              <a:r>
                <a:rPr lang="es-MX" sz="1400" b="1" u="sng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Tener admisión </a:t>
              </a: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un programa de maestría investigativa: </a:t>
              </a:r>
              <a:r>
                <a:rPr lang="es-MX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Anexar certificación expedida por la oficina responsable de la </a:t>
              </a: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universidad posterior a la fecha de apertura de la Convocatoria.</a:t>
              </a:r>
              <a:r>
                <a:rPr lang="es-MX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endParaRPr lang="es-MX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just" defTabSz="914216">
                <a:defRPr/>
              </a:pPr>
              <a:endParaRPr lang="es-MX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just" defTabSz="914216">
                <a:buFont typeface="Arial" panose="020B0604020202020204" pitchFamily="34" charset="0"/>
                <a:buChar char="•"/>
                <a:defRPr/>
              </a:pPr>
              <a:r>
                <a:rPr lang="es-MX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Presentar una </a:t>
              </a:r>
              <a:r>
                <a:rPr lang="es-MX" sz="1400" b="1" u="sng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propuesta de investigación</a:t>
              </a:r>
              <a:r>
                <a:rPr lang="es-MX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en el marco de los </a:t>
              </a: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focos</a:t>
              </a: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MX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productivos definidos por el departamento</a:t>
              </a: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algn="just" defTabSz="914216">
                <a:defRPr/>
              </a:pPr>
              <a:endParaRPr lang="es-MX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 algn="just" defTabSz="914216">
                <a:buFont typeface="Arial" panose="020B0604020202020204" pitchFamily="34" charset="0"/>
                <a:buChar char="•"/>
                <a:defRPr/>
              </a:pP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Tener y/o actualizar su hoja de vida en el aplicativo </a:t>
              </a:r>
              <a:r>
                <a:rPr lang="es-MX" sz="1400" b="1" u="sng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CvLAC</a:t>
              </a:r>
              <a:r>
                <a:rPr lang="es-MX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sz="1400" kern="12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O" sz="1800" kern="1200" dirty="0"/>
            </a:p>
          </p:txBody>
        </p:sp>
      </p:grpSp>
      <p:sp>
        <p:nvSpPr>
          <p:cNvPr id="9" name="CuadroTexto 8"/>
          <p:cNvSpPr txBox="1"/>
          <p:nvPr/>
        </p:nvSpPr>
        <p:spPr>
          <a:xfrm>
            <a:off x="251520" y="352981"/>
            <a:ext cx="3456384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REQUISITOS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685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179512" y="332656"/>
            <a:ext cx="4176464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FOCOS </a:t>
            </a:r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PRIORIZADOS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043608" y="1628800"/>
            <a:ext cx="7344816" cy="4032448"/>
          </a:xfrm>
          <a:prstGeom prst="rect">
            <a:avLst/>
          </a:prstGeom>
          <a:ln>
            <a:solidFill>
              <a:srgbClr val="1F808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sp>
      <p:graphicFrame>
        <p:nvGraphicFramePr>
          <p:cNvPr id="3" name="Diagrama 3"/>
          <p:cNvGraphicFramePr/>
          <p:nvPr>
            <p:extLst>
              <p:ext uri="{D42A27DB-BD31-4B8C-83A1-F6EECF244321}">
                <p14:modId xmlns:p14="http://schemas.microsoft.com/office/powerpoint/2010/main" val="2405000871"/>
              </p:ext>
            </p:extLst>
          </p:nvPr>
        </p:nvGraphicFramePr>
        <p:xfrm>
          <a:off x="2411760" y="2420888"/>
          <a:ext cx="590465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CuadroTexto 1"/>
          <p:cNvSpPr txBox="1"/>
          <p:nvPr/>
        </p:nvSpPr>
        <p:spPr>
          <a:xfrm>
            <a:off x="1259632" y="1844824"/>
            <a:ext cx="6912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Las propuestas de investigación presentadas por los postulantes deberán estar enfocadas a la solución de los </a:t>
            </a:r>
            <a:r>
              <a:rPr lang="es-CO" sz="1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problemas en el Departamento del Cauca </a:t>
            </a:r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y relacionadas con los siguientes </a:t>
            </a:r>
            <a:r>
              <a:rPr lang="es-CO" sz="1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focos priorizados</a:t>
            </a:r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654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251520" y="321172"/>
            <a:ext cx="4680520" cy="430887"/>
          </a:xfrm>
          <a:prstGeom prst="rect">
            <a:avLst/>
          </a:prstGeom>
          <a:solidFill>
            <a:srgbClr val="1E7D82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PROPUESTA DE INVESTIGACIÓN </a:t>
            </a:r>
            <a:endParaRPr lang="es-CO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3752968" y="114975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CO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CONTENIDO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85370" y="5135656"/>
            <a:ext cx="77048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CO" sz="1200" dirty="0">
                <a:latin typeface="Arial" panose="020B0604020202020204" pitchFamily="34" charset="0"/>
                <a:ea typeface="Wingdings" panose="05000000000000000000" pitchFamily="2" charset="2"/>
                <a:cs typeface="Wingdings" panose="05000000000000000000" pitchFamily="2" charset="2"/>
              </a:rPr>
              <a:t>La propuesta deberá ser presentada en formato de letra ARIAL 11 puntos; a doble espacio y de una </a:t>
            </a:r>
            <a:r>
              <a:rPr lang="es-CO" sz="1200" b="1" u="sng" dirty="0">
                <a:latin typeface="Arial" panose="020B0604020202020204" pitchFamily="34" charset="0"/>
                <a:ea typeface="Wingdings" panose="05000000000000000000" pitchFamily="2" charset="2"/>
                <a:cs typeface="Wingdings" panose="05000000000000000000" pitchFamily="2" charset="2"/>
              </a:rPr>
              <a:t>extensión máxima de 2500 palabras o de 5 páginas </a:t>
            </a:r>
            <a:r>
              <a:rPr lang="es-CO" sz="1200" dirty="0">
                <a:latin typeface="Arial" panose="020B0604020202020204" pitchFamily="34" charset="0"/>
                <a:ea typeface="Wingdings" panose="05000000000000000000" pitchFamily="2" charset="2"/>
                <a:cs typeface="Wingdings" panose="05000000000000000000" pitchFamily="2" charset="2"/>
              </a:rPr>
              <a:t>(las referencias bibliográficas no se incluyen en dicha extensión y se recomienda usar el sistema de citación APA, 6ª Ed).</a:t>
            </a:r>
            <a:endParaRPr lang="es-CO" sz="1200" dirty="0">
              <a:effectLst/>
              <a:latin typeface="Wingdings" panose="05000000000000000000" pitchFamily="2" charset="2"/>
              <a:ea typeface="Wingdings" panose="05000000000000000000" pitchFamily="2" charset="2"/>
              <a:cs typeface="Wingdings" panose="05000000000000000000" pitchFamily="2" charset="2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1043608" y="1820910"/>
            <a:ext cx="6988381" cy="2887980"/>
            <a:chOff x="149971" y="432051"/>
            <a:chExt cx="6988381" cy="2950791"/>
          </a:xfrm>
        </p:grpSpPr>
        <p:sp>
          <p:nvSpPr>
            <p:cNvPr id="7" name="Rectángulo 6"/>
            <p:cNvSpPr/>
            <p:nvPr/>
          </p:nvSpPr>
          <p:spPr>
            <a:xfrm>
              <a:off x="149971" y="432051"/>
              <a:ext cx="6988381" cy="2950791"/>
            </a:xfrm>
            <a:prstGeom prst="rect">
              <a:avLst/>
            </a:prstGeom>
            <a:ln>
              <a:solidFill>
                <a:srgbClr val="1F808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8" name="Rectángulo 7"/>
            <p:cNvSpPr/>
            <p:nvPr/>
          </p:nvSpPr>
          <p:spPr>
            <a:xfrm>
              <a:off x="149971" y="432051"/>
              <a:ext cx="6988381" cy="29507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endParaRPr lang="es-CO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Nombre del candidato y el número de documento de identidad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Título de la propuesta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 smtClean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Foco priorizado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Planteamiento de la pregunta de investigación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Justificación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Marco </a:t>
              </a:r>
              <a:r>
                <a:rPr lang="es-CO" sz="1400" dirty="0" smtClean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conceptual</a:t>
              </a: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 smtClean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Estado del arte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Objetivo general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Objetivos específicos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Metodología de investigación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Resultados esperados 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marL="342900" lvl="0" indent="-342900" algn="just">
                <a:buFont typeface="Symbol" panose="05050102010706020507" pitchFamily="18" charset="2"/>
                <a:buChar char=""/>
              </a:pPr>
              <a:r>
                <a:rPr lang="es-CO" sz="1400" dirty="0">
                  <a:latin typeface="Arial" panose="020B0604020202020204" pitchFamily="34" charset="0"/>
                  <a:ea typeface="Wingdings" panose="05000000000000000000" pitchFamily="2" charset="2"/>
                  <a:cs typeface="Wingdings" panose="05000000000000000000" pitchFamily="2" charset="2"/>
                </a:rPr>
                <a:t>Bibliografía</a:t>
              </a:r>
              <a:endParaRPr lang="es-CO" sz="1050" dirty="0">
                <a:latin typeface="Wingdings" panose="05000000000000000000" pitchFamily="2" charset="2"/>
                <a:ea typeface="Wingdings" panose="05000000000000000000" pitchFamily="2" charset="2"/>
                <a:cs typeface="Wingdings" panose="05000000000000000000" pitchFamily="2" charset="2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O" sz="1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402021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8388</TotalTime>
  <Words>1025</Words>
  <Application>Microsoft Office PowerPoint</Application>
  <PresentationFormat>Presentación en pantalla (4:3)</PresentationFormat>
  <Paragraphs>125</Paragraphs>
  <Slides>21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21</vt:i4>
      </vt:variant>
    </vt:vector>
  </HeadingPairs>
  <TitlesOfParts>
    <vt:vector size="28" baseType="lpstr">
      <vt:lpstr>Arial</vt:lpstr>
      <vt:lpstr>Calibri</vt:lpstr>
      <vt:lpstr>Symbol</vt:lpstr>
      <vt:lpstr>Verdana</vt:lpstr>
      <vt:lpstr>Wingdings</vt:lpstr>
      <vt:lpstr>2_Diseño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ROSSED JAIMES GARZON</dc:creator>
  <cp:lastModifiedBy>Emma Victoria Ramirez Vega</cp:lastModifiedBy>
  <cp:revision>582</cp:revision>
  <cp:lastPrinted>2018-08-08T21:29:50Z</cp:lastPrinted>
  <dcterms:created xsi:type="dcterms:W3CDTF">2013-10-22T17:34:08Z</dcterms:created>
  <dcterms:modified xsi:type="dcterms:W3CDTF">2018-08-08T21:30:04Z</dcterms:modified>
</cp:coreProperties>
</file>